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7"/>
  </p:notesMasterIdLst>
  <p:sldIdLst>
    <p:sldId id="258" r:id="rId2"/>
    <p:sldId id="273" r:id="rId3"/>
    <p:sldId id="272" r:id="rId4"/>
    <p:sldId id="274" r:id="rId5"/>
    <p:sldId id="262" r:id="rId6"/>
    <p:sldId id="263" r:id="rId7"/>
    <p:sldId id="271" r:id="rId8"/>
    <p:sldId id="267" r:id="rId9"/>
    <p:sldId id="264" r:id="rId10"/>
    <p:sldId id="265" r:id="rId11"/>
    <p:sldId id="266" r:id="rId12"/>
    <p:sldId id="275" r:id="rId13"/>
    <p:sldId id="276" r:id="rId14"/>
    <p:sldId id="270" r:id="rId15"/>
    <p:sldId id="278" r:id="rId16"/>
  </p:sldIdLst>
  <p:sldSz cx="989965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422" y="77"/>
      </p:cViewPr>
      <p:guideLst>
        <p:guide orient="horz" pos="2160"/>
        <p:guide pos="31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C54D4-C74B-40FB-B9C6-72B3367B3756}" type="datetimeFigureOut">
              <a:rPr lang="fi-FI" smtClean="0"/>
              <a:t>9.11.2017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201738" y="1143000"/>
            <a:ext cx="4454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BF4FF-5875-4DA7-B2B6-FF7DE2D0BF9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707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9893554" cy="6857824"/>
          </a:xfrm>
          <a:prstGeom prst="rect">
            <a:avLst/>
          </a:prstGeom>
        </p:spPr>
      </p:pic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1170801" y="2412829"/>
            <a:ext cx="8030799" cy="69904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5600" b="1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TEKSTI TÄHÄN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042455"/>
            <a:ext cx="9893553" cy="182265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180407" y="3173861"/>
            <a:ext cx="6731141" cy="23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1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8"/>
            <a:ext cx="9893554" cy="6857824"/>
          </a:xfrm>
          <a:prstGeom prst="rect">
            <a:avLst/>
          </a:prstGeom>
        </p:spPr>
      </p:pic>
      <p:sp>
        <p:nvSpPr>
          <p:cNvPr id="9" name="Otsikko 8"/>
          <p:cNvSpPr>
            <a:spLocks noGrp="1"/>
          </p:cNvSpPr>
          <p:nvPr>
            <p:ph type="title"/>
          </p:nvPr>
        </p:nvSpPr>
        <p:spPr>
          <a:xfrm>
            <a:off x="992025" y="819874"/>
            <a:ext cx="8030799" cy="69904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kern="1600" spc="0" baseline="0">
                <a:solidFill>
                  <a:srgbClr val="57575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992025" y="3024000"/>
            <a:ext cx="8023599" cy="1324800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57575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782"/>
            <a:ext cx="9893553" cy="12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5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8"/>
            <a:ext cx="9893554" cy="6857824"/>
          </a:xfrm>
          <a:prstGeom prst="rect">
            <a:avLst/>
          </a:prstGeom>
        </p:spPr>
      </p:pic>
      <p:sp>
        <p:nvSpPr>
          <p:cNvPr id="9" name="Otsikko 8"/>
          <p:cNvSpPr>
            <a:spLocks noGrp="1"/>
          </p:cNvSpPr>
          <p:nvPr>
            <p:ph type="title"/>
          </p:nvPr>
        </p:nvSpPr>
        <p:spPr>
          <a:xfrm>
            <a:off x="992025" y="819874"/>
            <a:ext cx="8030799" cy="69904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 kern="1600" spc="0" baseline="0">
                <a:solidFill>
                  <a:srgbClr val="57575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992025" y="3024000"/>
            <a:ext cx="8023599" cy="1324800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57575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782"/>
            <a:ext cx="9893553" cy="12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870"/>
            <a:ext cx="9893553" cy="1256130"/>
          </a:xfrm>
          <a:prstGeom prst="rect">
            <a:avLst/>
          </a:prstGeom>
        </p:spPr>
      </p:pic>
      <p:sp>
        <p:nvSpPr>
          <p:cNvPr id="12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1020657" y="1131250"/>
            <a:ext cx="7887136" cy="43955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>
                <a:solidFill>
                  <a:srgbClr val="575756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80829" y="6150787"/>
            <a:ext cx="126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14.8.2015</a:t>
            </a:r>
            <a:endParaRPr lang="fi-FI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127" y="6145112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Etunimi</a:t>
            </a:r>
            <a:r>
              <a:rPr lang="en-US" dirty="0" smtClean="0"/>
              <a:t> </a:t>
            </a:r>
            <a:r>
              <a:rPr lang="en-US" dirty="0" err="1" smtClean="0"/>
              <a:t>Sukunimi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4239" y="6143587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B7050205-D4E8-49F4-A3DB-BDC0A1FFCD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022465" y="1645920"/>
            <a:ext cx="7897091" cy="387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2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dia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870"/>
            <a:ext cx="9893553" cy="1256130"/>
          </a:xfrm>
          <a:prstGeom prst="rect">
            <a:avLst/>
          </a:prstGeom>
        </p:spPr>
      </p:pic>
      <p:sp>
        <p:nvSpPr>
          <p:cNvPr id="11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1020657" y="1131250"/>
            <a:ext cx="7887136" cy="43955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>
                <a:solidFill>
                  <a:srgbClr val="575756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380829" y="6150787"/>
            <a:ext cx="126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14.8.2015</a:t>
            </a:r>
            <a:endParaRPr lang="fi-FI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127" y="6145112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Etunimi</a:t>
            </a:r>
            <a:r>
              <a:rPr lang="en-US" dirty="0" smtClean="0"/>
              <a:t> </a:t>
            </a:r>
            <a:r>
              <a:rPr lang="en-US" dirty="0" err="1" smtClean="0"/>
              <a:t>Sukunimi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4239" y="6143587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B7050205-D4E8-49F4-A3DB-BDC0A1FFC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3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dia lisä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870"/>
            <a:ext cx="9893553" cy="1256130"/>
          </a:xfrm>
          <a:prstGeom prst="rect">
            <a:avLst/>
          </a:prstGeom>
        </p:spPr>
      </p:pic>
      <p:sp>
        <p:nvSpPr>
          <p:cNvPr id="7" name="Kuvan paikkamerkki 6"/>
          <p:cNvSpPr>
            <a:spLocks noGrp="1"/>
          </p:cNvSpPr>
          <p:nvPr>
            <p:ph type="pic" sz="quarter" idx="15"/>
          </p:nvPr>
        </p:nvSpPr>
        <p:spPr>
          <a:xfrm>
            <a:off x="1020657" y="1612980"/>
            <a:ext cx="7887135" cy="398889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11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1020657" y="1131250"/>
            <a:ext cx="7887136" cy="43955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>
                <a:solidFill>
                  <a:srgbClr val="575756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80829" y="6150787"/>
            <a:ext cx="126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14.8.2015</a:t>
            </a:r>
            <a:endParaRPr lang="fi-FI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127" y="6145112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Etunimi</a:t>
            </a:r>
            <a:r>
              <a:rPr lang="en-US" dirty="0" smtClean="0"/>
              <a:t> </a:t>
            </a:r>
            <a:r>
              <a:rPr lang="en-US" dirty="0" err="1" smtClean="0"/>
              <a:t>Sukunimi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4239" y="6143587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B7050205-D4E8-49F4-A3DB-BDC0A1FFC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33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dia tyhjä + 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572"/>
            <a:ext cx="9899650" cy="220805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601870"/>
            <a:ext cx="9893553" cy="1256130"/>
          </a:xfrm>
          <a:prstGeom prst="rect">
            <a:avLst/>
          </a:prstGeom>
        </p:spPr>
      </p:pic>
      <p:sp>
        <p:nvSpPr>
          <p:cNvPr id="6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1020657" y="1131250"/>
            <a:ext cx="7887136" cy="43955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1">
                <a:solidFill>
                  <a:srgbClr val="575756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29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34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5127"/>
            <a:ext cx="853844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25625"/>
            <a:ext cx="85384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0829" y="6150787"/>
            <a:ext cx="126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smtClean="0"/>
              <a:t>14.8.2015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127" y="6145112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Etunimi</a:t>
            </a:r>
            <a:r>
              <a:rPr lang="en-US" dirty="0" smtClean="0"/>
              <a:t> </a:t>
            </a:r>
            <a:r>
              <a:rPr lang="en-US" dirty="0" err="1" smtClean="0"/>
              <a:t>Sukunimi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4239" y="6143587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8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B7050205-D4E8-49F4-A3DB-BDC0A1FFC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4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1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575756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X-ray tomography at GTK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180408" y="3173861"/>
            <a:ext cx="3752320" cy="2589376"/>
          </a:xfrm>
          <a:noFill/>
          <a:ln>
            <a:noFill/>
          </a:ln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What is the new device and what can it do?</a:t>
            </a:r>
          </a:p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XCT launch meet 9.11.2017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127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Applications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5" y="1645920"/>
            <a:ext cx="7897091" cy="2377648"/>
          </a:xfrm>
        </p:spPr>
        <p:txBody>
          <a:bodyPr/>
          <a:lstStyle/>
          <a:p>
            <a:r>
              <a:rPr lang="fi-FI" dirty="0" err="1" smtClean="0"/>
              <a:t>Grain</a:t>
            </a:r>
            <a:r>
              <a:rPr lang="fi-FI" dirty="0" smtClean="0"/>
              <a:t> </a:t>
            </a:r>
            <a:r>
              <a:rPr lang="fi-FI" dirty="0" err="1" smtClean="0"/>
              <a:t>orientations</a:t>
            </a:r>
            <a:r>
              <a:rPr lang="fi-FI" dirty="0" smtClean="0"/>
              <a:t> of </a:t>
            </a:r>
            <a:r>
              <a:rPr lang="fi-FI" dirty="0" err="1" smtClean="0"/>
              <a:t>gravel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holder</a:t>
            </a:r>
            <a:endParaRPr lang="fi-FI" dirty="0" smtClean="0"/>
          </a:p>
          <a:p>
            <a:r>
              <a:rPr lang="fi-FI" dirty="0" err="1" smtClean="0"/>
              <a:t>Orientation</a:t>
            </a:r>
            <a:r>
              <a:rPr lang="fi-FI" dirty="0" smtClean="0"/>
              <a:t> </a:t>
            </a:r>
            <a:r>
              <a:rPr lang="fi-FI" dirty="0" err="1" smtClean="0"/>
              <a:t>analysis</a:t>
            </a:r>
            <a:r>
              <a:rPr lang="fi-FI" dirty="0" smtClean="0"/>
              <a:t> for </a:t>
            </a:r>
            <a:r>
              <a:rPr lang="fi-FI" dirty="0" err="1" smtClean="0"/>
              <a:t>high</a:t>
            </a:r>
            <a:r>
              <a:rPr lang="fi-FI" dirty="0" smtClean="0"/>
              <a:t> </a:t>
            </a:r>
            <a:r>
              <a:rPr lang="fi-FI" dirty="0" err="1" smtClean="0"/>
              <a:t>density</a:t>
            </a:r>
            <a:r>
              <a:rPr lang="fi-FI" dirty="0" smtClean="0"/>
              <a:t> </a:t>
            </a:r>
            <a:r>
              <a:rPr lang="fi-FI" dirty="0" err="1" smtClean="0"/>
              <a:t>inclusions</a:t>
            </a:r>
            <a:endParaRPr lang="fi-FI" dirty="0" smtClean="0"/>
          </a:p>
          <a:p>
            <a:r>
              <a:rPr lang="fi-FI" dirty="0" smtClean="0"/>
              <a:t>Lake </a:t>
            </a:r>
            <a:r>
              <a:rPr lang="fi-FI" dirty="0" err="1" smtClean="0"/>
              <a:t>sediment</a:t>
            </a:r>
            <a:r>
              <a:rPr lang="fi-FI" dirty="0" smtClean="0"/>
              <a:t> </a:t>
            </a:r>
            <a:r>
              <a:rPr lang="fi-FI" dirty="0" err="1" smtClean="0"/>
              <a:t>layer</a:t>
            </a:r>
            <a:r>
              <a:rPr lang="fi-FI" dirty="0" smtClean="0"/>
              <a:t> </a:t>
            </a:r>
            <a:r>
              <a:rPr lang="fi-FI" dirty="0" err="1" smtClean="0"/>
              <a:t>analysis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holder</a:t>
            </a:r>
            <a:endParaRPr lang="fi-FI" dirty="0" smtClean="0"/>
          </a:p>
          <a:p>
            <a:r>
              <a:rPr lang="fi-FI" dirty="0" err="1" smtClean="0"/>
              <a:t>Non-destructive</a:t>
            </a:r>
            <a:r>
              <a:rPr lang="fi-FI" dirty="0" smtClean="0"/>
              <a:t> </a:t>
            </a:r>
            <a:r>
              <a:rPr lang="fi-FI" dirty="0" err="1" smtClean="0"/>
              <a:t>imaging</a:t>
            </a:r>
            <a:r>
              <a:rPr lang="fi-FI" dirty="0" smtClean="0"/>
              <a:t> of </a:t>
            </a:r>
            <a:r>
              <a:rPr lang="fi-FI" dirty="0" err="1" smtClean="0"/>
              <a:t>invaluable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endParaRPr lang="fi-FI" dirty="0" smtClean="0"/>
          </a:p>
          <a:p>
            <a:r>
              <a:rPr lang="fi-FI" dirty="0" err="1" smtClean="0"/>
              <a:t>Before</a:t>
            </a:r>
            <a:r>
              <a:rPr lang="fi-FI" dirty="0"/>
              <a:t> </a:t>
            </a:r>
            <a:r>
              <a:rPr lang="fi-FI" dirty="0" smtClean="0"/>
              <a:t>–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analysis</a:t>
            </a:r>
            <a:r>
              <a:rPr lang="fi-FI" dirty="0" smtClean="0"/>
              <a:t> for rock </a:t>
            </a:r>
            <a:r>
              <a:rPr lang="fi-FI" dirty="0" err="1" smtClean="0"/>
              <a:t>fractures</a:t>
            </a:r>
            <a:endParaRPr lang="fi-FI" dirty="0" smtClean="0"/>
          </a:p>
          <a:p>
            <a:r>
              <a:rPr lang="fi-FI" dirty="0" smtClean="0"/>
              <a:t>3D </a:t>
            </a:r>
            <a:r>
              <a:rPr lang="fi-FI" dirty="0" err="1" smtClean="0"/>
              <a:t>shape</a:t>
            </a:r>
            <a:r>
              <a:rPr lang="fi-FI" dirty="0" smtClean="0"/>
              <a:t> </a:t>
            </a:r>
            <a:r>
              <a:rPr lang="fi-FI" dirty="0" err="1" smtClean="0"/>
              <a:t>inspection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7" y="4036596"/>
            <a:ext cx="4004121" cy="1839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4" y="4036597"/>
            <a:ext cx="3657600" cy="185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89" y="2920000"/>
            <a:ext cx="2695620" cy="2955887"/>
          </a:xfrm>
          <a:prstGeom prst="rect">
            <a:avLst/>
          </a:prstGeom>
        </p:spPr>
      </p:pic>
      <p:pic>
        <p:nvPicPr>
          <p:cNvPr id="3" name="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788" y="362309"/>
            <a:ext cx="9277711" cy="61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Case: Lieksa </a:t>
            </a:r>
            <a:r>
              <a:rPr lang="fi-FI" dirty="0" err="1" smtClean="0"/>
              <a:t>iron</a:t>
            </a:r>
            <a:r>
              <a:rPr lang="fi-FI" dirty="0" smtClean="0"/>
              <a:t> </a:t>
            </a:r>
            <a:r>
              <a:rPr lang="fi-FI" dirty="0" err="1" smtClean="0"/>
              <a:t>meteorite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5" y="1645920"/>
            <a:ext cx="7897091" cy="1614865"/>
          </a:xfrm>
        </p:spPr>
        <p:txBody>
          <a:bodyPr/>
          <a:lstStyle/>
          <a:p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iron</a:t>
            </a:r>
            <a:r>
              <a:rPr lang="fi-FI" dirty="0" smtClean="0"/>
              <a:t> </a:t>
            </a:r>
            <a:r>
              <a:rPr lang="fi-FI" dirty="0" err="1" smtClean="0"/>
              <a:t>meteorite</a:t>
            </a:r>
            <a:r>
              <a:rPr lang="fi-FI" dirty="0" smtClean="0"/>
              <a:t> </a:t>
            </a:r>
            <a:r>
              <a:rPr lang="fi-FI" dirty="0" err="1" smtClean="0"/>
              <a:t>found</a:t>
            </a:r>
            <a:r>
              <a:rPr lang="fi-FI" dirty="0" smtClean="0"/>
              <a:t> in Finland</a:t>
            </a:r>
          </a:p>
          <a:p>
            <a:r>
              <a:rPr lang="fi-FI" dirty="0" smtClean="0"/>
              <a:t>Max. </a:t>
            </a:r>
            <a:r>
              <a:rPr lang="fi-FI" dirty="0" err="1" smtClean="0"/>
              <a:t>thickness</a:t>
            </a:r>
            <a:r>
              <a:rPr lang="fi-FI" dirty="0" smtClean="0"/>
              <a:t> 6,6 cm, </a:t>
            </a:r>
            <a:r>
              <a:rPr lang="fi-FI" dirty="0" err="1" smtClean="0"/>
              <a:t>mostly</a:t>
            </a:r>
            <a:r>
              <a:rPr lang="fi-FI" dirty="0" smtClean="0"/>
              <a:t> </a:t>
            </a:r>
            <a:r>
              <a:rPr lang="fi-FI" dirty="0" err="1" smtClean="0"/>
              <a:t>Fe-Ni</a:t>
            </a:r>
            <a:r>
              <a:rPr lang="fi-FI" dirty="0" smtClean="0"/>
              <a:t> </a:t>
            </a:r>
            <a:r>
              <a:rPr lang="fi-FI" dirty="0" err="1" smtClean="0"/>
              <a:t>compound</a:t>
            </a:r>
            <a:endParaRPr lang="fi-FI" dirty="0" smtClean="0"/>
          </a:p>
          <a:p>
            <a:r>
              <a:rPr lang="fi-FI" dirty="0" smtClean="0"/>
              <a:t>220 kV / 48 W: Inner </a:t>
            </a:r>
            <a:r>
              <a:rPr lang="fi-FI" dirty="0" err="1" smtClean="0"/>
              <a:t>structure</a:t>
            </a:r>
            <a:r>
              <a:rPr lang="fi-FI" dirty="0" smtClean="0"/>
              <a:t> </a:t>
            </a:r>
            <a:r>
              <a:rPr lang="fi-FI" dirty="0" err="1" smtClean="0"/>
              <a:t>along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volumetric</a:t>
            </a:r>
            <a:r>
              <a:rPr lang="fi-FI" dirty="0" smtClean="0"/>
              <a:t> </a:t>
            </a:r>
            <a:r>
              <a:rPr lang="fi-FI" dirty="0" err="1" smtClean="0"/>
              <a:t>fractions</a:t>
            </a:r>
            <a:r>
              <a:rPr lang="fi-FI" dirty="0" smtClean="0"/>
              <a:t> of </a:t>
            </a:r>
            <a:r>
              <a:rPr lang="fi-FI" dirty="0" err="1" smtClean="0"/>
              <a:t>iron</a:t>
            </a:r>
            <a:r>
              <a:rPr lang="fi-FI" dirty="0" smtClean="0"/>
              <a:t> and </a:t>
            </a:r>
            <a:r>
              <a:rPr lang="fi-FI" dirty="0" err="1" smtClean="0"/>
              <a:t>silicate</a:t>
            </a:r>
            <a:r>
              <a:rPr lang="fi-FI" dirty="0" smtClean="0"/>
              <a:t> </a:t>
            </a:r>
            <a:r>
              <a:rPr lang="fi-FI" dirty="0" err="1" smtClean="0"/>
              <a:t>phases</a:t>
            </a:r>
            <a:r>
              <a:rPr lang="fi-FI" dirty="0" smtClean="0"/>
              <a:t> – </a:t>
            </a:r>
            <a:r>
              <a:rPr lang="fi-FI" dirty="0" err="1" smtClean="0"/>
              <a:t>unattainable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any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method</a:t>
            </a: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28" y="3411577"/>
            <a:ext cx="2648190" cy="2695550"/>
          </a:xfrm>
          <a:prstGeom prst="rect">
            <a:avLst/>
          </a:prstGeom>
        </p:spPr>
      </p:pic>
      <p:pic>
        <p:nvPicPr>
          <p:cNvPr id="3074" name="Picture 2" descr="Fig2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5" y="3260784"/>
            <a:ext cx="297973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Lieksa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189">
            <a:off x="3440455" y="3456677"/>
            <a:ext cx="37592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Case: </a:t>
            </a:r>
            <a:r>
              <a:rPr lang="fi-FI" dirty="0" err="1" smtClean="0"/>
              <a:t>Suaspalo</a:t>
            </a:r>
            <a:r>
              <a:rPr lang="fi-FI" dirty="0" smtClean="0"/>
              <a:t> </a:t>
            </a:r>
            <a:r>
              <a:rPr lang="fi-FI" dirty="0" err="1" smtClean="0"/>
              <a:t>gravel</a:t>
            </a:r>
            <a:r>
              <a:rPr lang="fi-FI" dirty="0" smtClean="0"/>
              <a:t> </a:t>
            </a:r>
            <a:r>
              <a:rPr lang="fi-FI" dirty="0" err="1" smtClean="0"/>
              <a:t>orientations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1914" y="1818448"/>
            <a:ext cx="3166811" cy="4245922"/>
          </a:xfrm>
        </p:spPr>
        <p:txBody>
          <a:bodyPr>
            <a:normAutofit/>
          </a:bodyPr>
          <a:lstStyle/>
          <a:p>
            <a:r>
              <a:rPr lang="fi-FI" dirty="0" err="1" smtClean="0"/>
              <a:t>Gravel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r>
              <a:rPr lang="fi-FI" dirty="0" smtClean="0"/>
              <a:t> inside a </a:t>
            </a:r>
            <a:r>
              <a:rPr lang="fi-FI" dirty="0" err="1" smtClean="0"/>
              <a:t>plastic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r>
              <a:rPr lang="fi-FI" dirty="0" err="1" smtClean="0"/>
              <a:t>Traditionally</a:t>
            </a:r>
            <a:r>
              <a:rPr lang="fi-FI" dirty="0" smtClean="0"/>
              <a:t> </a:t>
            </a:r>
            <a:r>
              <a:rPr lang="fi-FI" dirty="0" err="1" smtClean="0"/>
              <a:t>orientation</a:t>
            </a:r>
            <a:r>
              <a:rPr lang="fi-FI" dirty="0" smtClean="0"/>
              <a:t> is </a:t>
            </a:r>
            <a:r>
              <a:rPr lang="fi-FI" dirty="0" err="1" smtClean="0"/>
              <a:t>determined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hand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at </a:t>
            </a:r>
            <a:r>
              <a:rPr lang="fi-FI" dirty="0" err="1" smtClean="0"/>
              <a:t>least</a:t>
            </a:r>
            <a:r>
              <a:rPr lang="fi-FI" dirty="0" smtClean="0"/>
              <a:t> 100 </a:t>
            </a:r>
            <a:r>
              <a:rPr lang="fi-FI" dirty="0" err="1" smtClean="0"/>
              <a:t>rocks</a:t>
            </a:r>
            <a:endParaRPr lang="fi-FI" dirty="0" smtClean="0"/>
          </a:p>
          <a:p>
            <a:r>
              <a:rPr lang="fi-FI" dirty="0" err="1" smtClean="0"/>
              <a:t>Tomographic</a:t>
            </a:r>
            <a:r>
              <a:rPr lang="fi-FI" dirty="0" smtClean="0"/>
              <a:t> </a:t>
            </a:r>
            <a:r>
              <a:rPr lang="fi-FI" dirty="0" err="1" smtClean="0"/>
              <a:t>investigation</a:t>
            </a:r>
            <a:r>
              <a:rPr lang="fi-FI" dirty="0" smtClean="0"/>
              <a:t> </a:t>
            </a:r>
            <a:r>
              <a:rPr lang="fi-FI" dirty="0" err="1" smtClean="0"/>
              <a:t>takes</a:t>
            </a:r>
            <a:r>
              <a:rPr lang="fi-FI" dirty="0" smtClean="0"/>
              <a:t> a </a:t>
            </a:r>
            <a:r>
              <a:rPr lang="fi-FI" dirty="0" err="1" smtClean="0"/>
              <a:t>few</a:t>
            </a:r>
            <a:r>
              <a:rPr lang="fi-FI" dirty="0" smtClean="0"/>
              <a:t> </a:t>
            </a:r>
            <a:r>
              <a:rPr lang="fi-FI" dirty="0" err="1" smtClean="0"/>
              <a:t>hours</a:t>
            </a:r>
            <a:endParaRPr lang="fi-FI" dirty="0" smtClean="0"/>
          </a:p>
          <a:p>
            <a:pPr lvl="1"/>
            <a:r>
              <a:rPr lang="fi-FI" dirty="0" err="1" smtClean="0"/>
              <a:t>Orientation</a:t>
            </a:r>
            <a:r>
              <a:rPr lang="fi-FI" dirty="0" smtClean="0"/>
              <a:t> </a:t>
            </a:r>
            <a:r>
              <a:rPr lang="fi-FI" dirty="0" err="1" smtClean="0"/>
              <a:t>determined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thousands</a:t>
            </a:r>
            <a:r>
              <a:rPr lang="fi-FI" dirty="0" smtClean="0"/>
              <a:t> of </a:t>
            </a:r>
            <a:r>
              <a:rPr lang="fi-FI" dirty="0" err="1" smtClean="0"/>
              <a:t>rocks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 t="21132" r="23300" b="27799"/>
          <a:stretch/>
        </p:blipFill>
        <p:spPr>
          <a:xfrm>
            <a:off x="5641675" y="1976242"/>
            <a:ext cx="2639659" cy="3380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68" y="1828800"/>
            <a:ext cx="4704272" cy="352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3" y="2460279"/>
            <a:ext cx="4931421" cy="2265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63" y="3316497"/>
            <a:ext cx="3347184" cy="2918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683" y="1581832"/>
            <a:ext cx="3648693" cy="29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Case: Nurmijärvi lake </a:t>
            </a:r>
            <a:r>
              <a:rPr lang="fi-FI" dirty="0" err="1" smtClean="0"/>
              <a:t>sediment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6" y="1645920"/>
            <a:ext cx="2410848" cy="4254548"/>
          </a:xfrm>
        </p:spPr>
        <p:txBody>
          <a:bodyPr/>
          <a:lstStyle/>
          <a:p>
            <a:r>
              <a:rPr lang="fi-FI" dirty="0" smtClean="0"/>
              <a:t>Lake </a:t>
            </a:r>
            <a:r>
              <a:rPr lang="fi-FI" dirty="0" err="1" smtClean="0"/>
              <a:t>sediment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r>
              <a:rPr lang="fi-FI" dirty="0" smtClean="0"/>
              <a:t> in a </a:t>
            </a:r>
            <a:r>
              <a:rPr lang="fi-FI" dirty="0" err="1" smtClean="0"/>
              <a:t>plastic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r>
              <a:rPr lang="fi-FI" dirty="0" err="1" smtClean="0"/>
              <a:t>Traditional</a:t>
            </a:r>
            <a:r>
              <a:rPr lang="fi-FI" dirty="0" smtClean="0"/>
              <a:t> </a:t>
            </a:r>
            <a:r>
              <a:rPr lang="fi-FI" dirty="0" err="1" smtClean="0"/>
              <a:t>analysis</a:t>
            </a:r>
            <a:r>
              <a:rPr lang="fi-FI" dirty="0" smtClean="0"/>
              <a:t> is </a:t>
            </a:r>
            <a:r>
              <a:rPr lang="fi-FI" dirty="0" err="1" smtClean="0"/>
              <a:t>manual</a:t>
            </a:r>
            <a:r>
              <a:rPr lang="fi-FI" dirty="0" smtClean="0"/>
              <a:t> and 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consuming</a:t>
            </a:r>
            <a:endParaRPr lang="fi-FI" dirty="0" smtClean="0"/>
          </a:p>
          <a:p>
            <a:r>
              <a:rPr lang="fi-FI" dirty="0" err="1" smtClean="0"/>
              <a:t>Tomographic</a:t>
            </a:r>
            <a:r>
              <a:rPr lang="fi-FI" dirty="0" smtClean="0"/>
              <a:t> </a:t>
            </a:r>
            <a:r>
              <a:rPr lang="fi-FI" dirty="0" err="1" smtClean="0"/>
              <a:t>investigation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done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a </a:t>
            </a:r>
            <a:r>
              <a:rPr lang="fi-FI" dirty="0" err="1" smtClean="0"/>
              <a:t>rate</a:t>
            </a:r>
            <a:r>
              <a:rPr lang="fi-FI" dirty="0" smtClean="0"/>
              <a:t> of 30 cm / h.</a:t>
            </a:r>
          </a:p>
          <a:p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5158" r="29673" b="755"/>
          <a:stretch/>
        </p:blipFill>
        <p:spPr>
          <a:xfrm>
            <a:off x="4666892" y="1645920"/>
            <a:ext cx="2000221" cy="4675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0" r="37320"/>
          <a:stretch/>
        </p:blipFill>
        <p:spPr>
          <a:xfrm>
            <a:off x="6901132" y="1425946"/>
            <a:ext cx="1500997" cy="5115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r="17418"/>
          <a:stretch/>
        </p:blipFill>
        <p:spPr>
          <a:xfrm>
            <a:off x="3545456" y="1570800"/>
            <a:ext cx="3450567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 smtClean="0"/>
              <a:t>What’s</a:t>
            </a:r>
            <a:r>
              <a:rPr lang="fi-FI" dirty="0" smtClean="0"/>
              <a:t> </a:t>
            </a:r>
            <a:r>
              <a:rPr lang="fi-FI" dirty="0" err="1" smtClean="0"/>
              <a:t>ahead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More </a:t>
            </a:r>
            <a:r>
              <a:rPr lang="fi-FI" dirty="0" err="1" smtClean="0"/>
              <a:t>users</a:t>
            </a:r>
            <a:r>
              <a:rPr lang="fi-FI" dirty="0" smtClean="0"/>
              <a:t> –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want</a:t>
            </a:r>
            <a:r>
              <a:rPr lang="fi-FI" dirty="0" smtClean="0"/>
              <a:t> to </a:t>
            </a:r>
            <a:r>
              <a:rPr lang="fi-FI" dirty="0" err="1" smtClean="0"/>
              <a:t>expand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userbase</a:t>
            </a:r>
            <a:r>
              <a:rPr lang="fi-FI" dirty="0" smtClean="0"/>
              <a:t> as </a:t>
            </a:r>
            <a:r>
              <a:rPr lang="fi-FI" dirty="0" err="1" smtClean="0"/>
              <a:t>much</a:t>
            </a:r>
            <a:r>
              <a:rPr lang="fi-FI" dirty="0" smtClean="0"/>
              <a:t> as </a:t>
            </a:r>
            <a:r>
              <a:rPr lang="fi-FI" dirty="0" err="1" smtClean="0"/>
              <a:t>possible</a:t>
            </a:r>
            <a:endParaRPr lang="fi-FI" dirty="0" smtClean="0"/>
          </a:p>
          <a:p>
            <a:r>
              <a:rPr lang="fi-FI" dirty="0" smtClean="0"/>
              <a:t>More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variety</a:t>
            </a:r>
            <a:r>
              <a:rPr lang="fi-FI" dirty="0" smtClean="0"/>
              <a:t> – main </a:t>
            </a:r>
            <a:r>
              <a:rPr lang="fi-FI" dirty="0" err="1" smtClean="0"/>
              <a:t>focus</a:t>
            </a:r>
            <a:r>
              <a:rPr lang="fi-FI" dirty="0" smtClean="0"/>
              <a:t> is on </a:t>
            </a:r>
            <a:r>
              <a:rPr lang="fi-FI" dirty="0" err="1" smtClean="0"/>
              <a:t>geological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r>
              <a:rPr lang="fi-FI" dirty="0" smtClean="0"/>
              <a:t>,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want</a:t>
            </a:r>
            <a:r>
              <a:rPr lang="fi-FI" dirty="0" smtClean="0"/>
              <a:t> to </a:t>
            </a:r>
            <a:r>
              <a:rPr lang="fi-FI" dirty="0" err="1" smtClean="0"/>
              <a:t>explore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capabilities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device</a:t>
            </a:r>
            <a:r>
              <a:rPr lang="fi-FI" dirty="0" smtClean="0"/>
              <a:t> </a:t>
            </a:r>
          </a:p>
          <a:p>
            <a:r>
              <a:rPr lang="fi-FI" dirty="0" smtClean="0"/>
              <a:t>Method </a:t>
            </a:r>
            <a:r>
              <a:rPr lang="fi-FI" dirty="0" err="1" smtClean="0"/>
              <a:t>development</a:t>
            </a:r>
            <a:r>
              <a:rPr lang="fi-FI" dirty="0" smtClean="0"/>
              <a:t>, </a:t>
            </a:r>
            <a:r>
              <a:rPr lang="fi-FI" dirty="0" err="1" smtClean="0"/>
              <a:t>user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r>
              <a:rPr lang="fi-FI" dirty="0" smtClean="0"/>
              <a:t> – </a:t>
            </a:r>
            <a:r>
              <a:rPr lang="fi-FI" dirty="0" err="1" smtClean="0"/>
              <a:t>Moving</a:t>
            </a:r>
            <a:r>
              <a:rPr lang="fi-FI" dirty="0" smtClean="0"/>
              <a:t> </a:t>
            </a:r>
            <a:r>
              <a:rPr lang="fi-FI" dirty="0" err="1" smtClean="0"/>
              <a:t>forward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advanced</a:t>
            </a:r>
            <a:r>
              <a:rPr lang="fi-FI" dirty="0" smtClean="0"/>
              <a:t> </a:t>
            </a:r>
            <a:r>
              <a:rPr lang="fi-FI" dirty="0" err="1" smtClean="0"/>
              <a:t>userbase</a:t>
            </a:r>
            <a:r>
              <a:rPr lang="fi-FI" dirty="0" smtClean="0"/>
              <a:t>, </a:t>
            </a:r>
            <a:r>
              <a:rPr lang="fi-FI" dirty="0" err="1" smtClean="0"/>
              <a:t>increased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variety</a:t>
            </a:r>
            <a:r>
              <a:rPr lang="fi-FI" dirty="0" smtClean="0"/>
              <a:t> and </a:t>
            </a:r>
            <a:r>
              <a:rPr lang="fi-FI" dirty="0" err="1" smtClean="0"/>
              <a:t>networking</a:t>
            </a:r>
            <a:r>
              <a:rPr lang="fi-FI" dirty="0" smtClean="0"/>
              <a:t> (</a:t>
            </a:r>
            <a:r>
              <a:rPr lang="fi-FI" dirty="0" err="1" smtClean="0"/>
              <a:t>FinTomo</a:t>
            </a:r>
            <a:r>
              <a:rPr lang="fi-FI" dirty="0" smtClean="0"/>
              <a:t>)</a:t>
            </a:r>
          </a:p>
          <a:p>
            <a:r>
              <a:rPr lang="fi-FI" dirty="0" err="1" smtClean="0"/>
              <a:t>Better</a:t>
            </a:r>
            <a:r>
              <a:rPr lang="fi-FI" dirty="0" smtClean="0"/>
              <a:t> </a:t>
            </a:r>
            <a:r>
              <a:rPr lang="fi-FI" dirty="0" err="1" smtClean="0"/>
              <a:t>tomography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5999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072" y="3028237"/>
            <a:ext cx="2346398" cy="699047"/>
          </a:xfrm>
        </p:spPr>
        <p:txBody>
          <a:bodyPr/>
          <a:lstStyle/>
          <a:p>
            <a:r>
              <a:rPr lang="fi-FI" dirty="0" err="1" smtClean="0"/>
              <a:t>Thank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38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X-ray tomography - principles</a:t>
            </a:r>
            <a:endParaRPr lang="en-US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755047" y="1939218"/>
            <a:ext cx="3187226" cy="3873731"/>
          </a:xfrm>
        </p:spPr>
        <p:txBody>
          <a:bodyPr/>
          <a:lstStyle/>
          <a:p>
            <a:r>
              <a:rPr lang="en-US" dirty="0" smtClean="0"/>
              <a:t>Sample is rotated and projections are recorded from all sides</a:t>
            </a:r>
          </a:p>
          <a:p>
            <a:r>
              <a:rPr lang="en-US" dirty="0" smtClean="0"/>
              <a:t>Projections can be reconstructed into a 3D absorption coefficient map</a:t>
            </a:r>
          </a:p>
          <a:p>
            <a:r>
              <a:rPr lang="en-US" dirty="0" smtClean="0"/>
              <a:t>Essentially a 3D density map</a:t>
            </a:r>
          </a:p>
          <a:p>
            <a:r>
              <a:rPr lang="en-US" dirty="0" smtClean="0"/>
              <a:t>Non-destructive</a:t>
            </a:r>
            <a:endParaRPr lang="en-US" dirty="0"/>
          </a:p>
        </p:txBody>
      </p:sp>
      <p:pic>
        <p:nvPicPr>
          <p:cNvPr id="2" name="blue_sinogram_con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2549" y="1939218"/>
            <a:ext cx="5712604" cy="3213340"/>
          </a:xfrm>
          <a:prstGeom prst="rect">
            <a:avLst/>
          </a:prstGeom>
        </p:spPr>
      </p:pic>
      <p:pic>
        <p:nvPicPr>
          <p:cNvPr id="3" name="blue_FBP_rec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273" y="2169112"/>
            <a:ext cx="5824679" cy="2753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2338" y="5043702"/>
            <a:ext cx="26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© Samuli Siltanen</a:t>
            </a: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8784" r="25150" b="1804"/>
          <a:stretch/>
        </p:blipFill>
        <p:spPr>
          <a:xfrm>
            <a:off x="4637357" y="1906869"/>
            <a:ext cx="2251494" cy="3278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10313" r="28775" b="3396"/>
          <a:stretch/>
        </p:blipFill>
        <p:spPr>
          <a:xfrm>
            <a:off x="7062338" y="1829015"/>
            <a:ext cx="2052238" cy="34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uiExpand="1" build="p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 smtClean="0"/>
              <a:t>Existing</a:t>
            </a:r>
            <a:r>
              <a:rPr lang="fi-FI" dirty="0" smtClean="0"/>
              <a:t> </a:t>
            </a:r>
            <a:r>
              <a:rPr lang="fi-FI" dirty="0" err="1" smtClean="0"/>
              <a:t>tomography</a:t>
            </a:r>
            <a:r>
              <a:rPr lang="fi-FI" dirty="0" smtClean="0"/>
              <a:t> </a:t>
            </a:r>
            <a:r>
              <a:rPr lang="fi-FI" dirty="0" err="1" smtClean="0"/>
              <a:t>devices</a:t>
            </a:r>
            <a:r>
              <a:rPr lang="fi-FI" dirty="0" smtClean="0"/>
              <a:t> in Finland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6" y="2035834"/>
            <a:ext cx="2937060" cy="3925019"/>
          </a:xfrm>
        </p:spPr>
        <p:txBody>
          <a:bodyPr>
            <a:normAutofit fontScale="92500" lnSpcReduction="20000"/>
          </a:bodyPr>
          <a:lstStyle/>
          <a:p>
            <a:r>
              <a:rPr lang="fi-FI" dirty="0" smtClean="0"/>
              <a:t>Stora Enso, JYU and </a:t>
            </a:r>
            <a:r>
              <a:rPr lang="fi-FI" dirty="0" smtClean="0"/>
              <a:t>UTU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first</a:t>
            </a:r>
            <a:endParaRPr lang="fi-FI" dirty="0" smtClean="0"/>
          </a:p>
          <a:p>
            <a:r>
              <a:rPr lang="fi-FI" dirty="0" err="1" smtClean="0"/>
              <a:t>Now</a:t>
            </a:r>
            <a:r>
              <a:rPr lang="fi-FI" dirty="0" smtClean="0"/>
              <a:t> </a:t>
            </a:r>
            <a:r>
              <a:rPr lang="fi-FI" dirty="0" err="1" smtClean="0"/>
              <a:t>devices</a:t>
            </a:r>
            <a:r>
              <a:rPr lang="fi-FI" dirty="0" smtClean="0"/>
              <a:t> </a:t>
            </a:r>
            <a:r>
              <a:rPr lang="fi-FI" u="sng" dirty="0" smtClean="0"/>
              <a:t>at </a:t>
            </a:r>
            <a:r>
              <a:rPr lang="fi-FI" u="sng" dirty="0" err="1" smtClean="0"/>
              <a:t>least</a:t>
            </a:r>
            <a:r>
              <a:rPr lang="fi-FI" dirty="0" smtClean="0"/>
              <a:t> in</a:t>
            </a:r>
          </a:p>
          <a:p>
            <a:pPr lvl="1"/>
            <a:r>
              <a:rPr lang="fi-FI" dirty="0" smtClean="0"/>
              <a:t>Helsinki</a:t>
            </a:r>
          </a:p>
          <a:p>
            <a:pPr lvl="1"/>
            <a:r>
              <a:rPr lang="fi-FI" dirty="0" smtClean="0"/>
              <a:t>Tampere</a:t>
            </a:r>
          </a:p>
          <a:p>
            <a:pPr lvl="1"/>
            <a:r>
              <a:rPr lang="fi-FI" dirty="0" smtClean="0"/>
              <a:t>Kuopio</a:t>
            </a:r>
            <a:endParaRPr lang="fi-FI" dirty="0" smtClean="0"/>
          </a:p>
          <a:p>
            <a:pPr lvl="1"/>
            <a:r>
              <a:rPr lang="fi-FI" dirty="0" smtClean="0"/>
              <a:t>Oulu</a:t>
            </a:r>
            <a:endParaRPr lang="fi-FI" dirty="0"/>
          </a:p>
          <a:p>
            <a:r>
              <a:rPr lang="fi-FI" dirty="0" smtClean="0"/>
              <a:t>6 </a:t>
            </a:r>
            <a:r>
              <a:rPr lang="fi-FI" dirty="0" err="1" smtClean="0"/>
              <a:t>Bruker</a:t>
            </a:r>
            <a:r>
              <a:rPr lang="fi-FI" dirty="0" smtClean="0"/>
              <a:t> </a:t>
            </a:r>
            <a:r>
              <a:rPr lang="fi-FI" dirty="0" err="1" smtClean="0"/>
              <a:t>Skyscan</a:t>
            </a:r>
            <a:r>
              <a:rPr lang="fi-FI" dirty="0" smtClean="0"/>
              <a:t> (1072, 1172, 1272)</a:t>
            </a:r>
          </a:p>
          <a:p>
            <a:r>
              <a:rPr lang="fi-FI" dirty="0" smtClean="0"/>
              <a:t>3 </a:t>
            </a:r>
            <a:r>
              <a:rPr lang="fi-FI" dirty="0" err="1" smtClean="0"/>
              <a:t>Zeiss</a:t>
            </a:r>
            <a:r>
              <a:rPr lang="fi-FI" dirty="0" smtClean="0"/>
              <a:t> </a:t>
            </a:r>
            <a:r>
              <a:rPr lang="fi-FI" dirty="0" err="1" smtClean="0"/>
              <a:t>Xradia</a:t>
            </a:r>
            <a:r>
              <a:rPr lang="fi-FI" dirty="0" smtClean="0"/>
              <a:t> (microCT-400, </a:t>
            </a:r>
            <a:r>
              <a:rPr lang="fi-FI" dirty="0" err="1" smtClean="0"/>
              <a:t>nanoCT</a:t>
            </a:r>
            <a:r>
              <a:rPr lang="fi-FI" dirty="0" smtClean="0"/>
              <a:t>)</a:t>
            </a:r>
          </a:p>
          <a:p>
            <a:r>
              <a:rPr lang="fi-FI" dirty="0" err="1" smtClean="0"/>
              <a:t>Several</a:t>
            </a:r>
            <a:r>
              <a:rPr lang="fi-FI" dirty="0" smtClean="0"/>
              <a:t> PET/CT </a:t>
            </a:r>
            <a:r>
              <a:rPr lang="fi-FI" dirty="0" err="1" smtClean="0"/>
              <a:t>devices</a:t>
            </a:r>
            <a:endParaRPr lang="fi-FI" dirty="0" smtClean="0"/>
          </a:p>
        </p:txBody>
      </p:sp>
      <p:pic>
        <p:nvPicPr>
          <p:cNvPr id="1026" name="Picture 2" descr="http://www.worldatlas.com/webimage/countrys/europe/outline/f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31" y="1570800"/>
            <a:ext cx="2786033" cy="49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948283" y="5222742"/>
            <a:ext cx="1825704" cy="1044901"/>
            <a:chOff x="5948283" y="5222742"/>
            <a:chExt cx="1825704" cy="1044901"/>
          </a:xfrm>
        </p:grpSpPr>
        <p:sp>
          <p:nvSpPr>
            <p:cNvPr id="3" name="5-Point Star 2"/>
            <p:cNvSpPr/>
            <p:nvPr/>
          </p:nvSpPr>
          <p:spPr>
            <a:xfrm>
              <a:off x="6827956" y="5222742"/>
              <a:ext cx="353683" cy="3067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7420304" y="5807458"/>
              <a:ext cx="353683" cy="3067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948283" y="5960853"/>
              <a:ext cx="353683" cy="30679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58310" y="3925796"/>
            <a:ext cx="1138835" cy="2495242"/>
            <a:chOff x="6458310" y="3925796"/>
            <a:chExt cx="1138835" cy="2495242"/>
          </a:xfrm>
        </p:grpSpPr>
        <p:sp>
          <p:nvSpPr>
            <p:cNvPr id="9" name="5-Point Star 8"/>
            <p:cNvSpPr/>
            <p:nvPr/>
          </p:nvSpPr>
          <p:spPr>
            <a:xfrm>
              <a:off x="6746005" y="6114248"/>
              <a:ext cx="353683" cy="306790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7243462" y="4732862"/>
              <a:ext cx="353683" cy="306790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6458310" y="5628184"/>
              <a:ext cx="353683" cy="306790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746004" y="3925796"/>
              <a:ext cx="353683" cy="306790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686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How and </a:t>
            </a:r>
            <a:r>
              <a:rPr lang="fi-FI" dirty="0" err="1" smtClean="0"/>
              <a:t>why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GTK </a:t>
            </a:r>
            <a:r>
              <a:rPr lang="fi-FI" dirty="0" err="1" smtClean="0"/>
              <a:t>device</a:t>
            </a:r>
            <a:r>
              <a:rPr lang="fi-FI" dirty="0" smtClean="0"/>
              <a:t> </a:t>
            </a:r>
            <a:r>
              <a:rPr lang="fi-FI" dirty="0" err="1" smtClean="0"/>
              <a:t>acquired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5" y="1645919"/>
            <a:ext cx="4463935" cy="4910155"/>
          </a:xfrm>
        </p:spPr>
        <p:txBody>
          <a:bodyPr>
            <a:normAutofit/>
          </a:bodyPr>
          <a:lstStyle/>
          <a:p>
            <a:r>
              <a:rPr lang="fi-FI" dirty="0" smtClean="0"/>
              <a:t>2013 Sayab Muhammad </a:t>
            </a:r>
            <a:r>
              <a:rPr lang="fi-FI" dirty="0" err="1" smtClean="0"/>
              <a:t>joins</a:t>
            </a:r>
            <a:r>
              <a:rPr lang="fi-FI" dirty="0" smtClean="0"/>
              <a:t> GTK</a:t>
            </a:r>
          </a:p>
          <a:p>
            <a:pPr lvl="1"/>
            <a:r>
              <a:rPr lang="fi-FI" dirty="0" smtClean="0"/>
              <a:t>Idea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investigating</a:t>
            </a:r>
            <a:r>
              <a:rPr lang="fi-FI" dirty="0" smtClean="0"/>
              <a:t> rock </a:t>
            </a:r>
            <a:r>
              <a:rPr lang="fi-FI" dirty="0" err="1" smtClean="0"/>
              <a:t>morphology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XCT</a:t>
            </a:r>
          </a:p>
          <a:p>
            <a:pPr lvl="1"/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scanned</a:t>
            </a:r>
            <a:r>
              <a:rPr lang="fi-FI" dirty="0" smtClean="0"/>
              <a:t> at Helsinki </a:t>
            </a:r>
            <a:r>
              <a:rPr lang="fi-FI" dirty="0" err="1" smtClean="0"/>
              <a:t>University</a:t>
            </a:r>
            <a:endParaRPr lang="fi-FI" dirty="0" smtClean="0"/>
          </a:p>
          <a:p>
            <a:pPr lvl="1"/>
            <a:r>
              <a:rPr lang="fi-FI" sz="1600" dirty="0" smtClean="0"/>
              <a:t>Sayab, et al., </a:t>
            </a:r>
            <a:r>
              <a:rPr lang="fi-FI" sz="1600" dirty="0" err="1" smtClean="0"/>
              <a:t>High-resolution</a:t>
            </a:r>
            <a:r>
              <a:rPr lang="fi-FI" sz="1600" dirty="0" smtClean="0"/>
              <a:t> X-</a:t>
            </a:r>
            <a:r>
              <a:rPr lang="fi-FI" sz="1600" dirty="0" err="1" smtClean="0"/>
              <a:t>ray</a:t>
            </a:r>
            <a:r>
              <a:rPr lang="fi-FI" sz="1600" dirty="0" smtClean="0"/>
              <a:t> </a:t>
            </a:r>
            <a:r>
              <a:rPr lang="fi-FI" sz="1600" dirty="0" err="1" smtClean="0"/>
              <a:t>computed</a:t>
            </a:r>
            <a:r>
              <a:rPr lang="fi-FI" sz="1600" dirty="0" smtClean="0"/>
              <a:t> </a:t>
            </a:r>
            <a:r>
              <a:rPr lang="fi-FI" sz="1600" dirty="0" err="1" smtClean="0"/>
              <a:t>microtomography</a:t>
            </a:r>
            <a:r>
              <a:rPr lang="fi-FI" sz="1600" dirty="0" smtClean="0"/>
              <a:t>: A </a:t>
            </a:r>
            <a:r>
              <a:rPr lang="fi-FI" sz="1600" dirty="0" err="1" smtClean="0"/>
              <a:t>holistic</a:t>
            </a:r>
            <a:r>
              <a:rPr lang="fi-FI" sz="1600" dirty="0" smtClean="0"/>
              <a:t> </a:t>
            </a:r>
            <a:r>
              <a:rPr lang="fi-FI" sz="1600" dirty="0" err="1" smtClean="0"/>
              <a:t>approach</a:t>
            </a:r>
            <a:r>
              <a:rPr lang="fi-FI" sz="1600" dirty="0" smtClean="0"/>
              <a:t> to </a:t>
            </a:r>
            <a:r>
              <a:rPr lang="fi-FI" sz="1600" dirty="0" err="1" smtClean="0"/>
              <a:t>metamorphic</a:t>
            </a:r>
            <a:r>
              <a:rPr lang="fi-FI" sz="1600" dirty="0" smtClean="0"/>
              <a:t> </a:t>
            </a:r>
            <a:r>
              <a:rPr lang="fi-FI" sz="1600" dirty="0" err="1" smtClean="0"/>
              <a:t>fabric</a:t>
            </a:r>
            <a:r>
              <a:rPr lang="fi-FI" sz="1600" dirty="0" smtClean="0"/>
              <a:t> </a:t>
            </a:r>
            <a:r>
              <a:rPr lang="fi-FI" sz="1600" dirty="0" err="1" smtClean="0"/>
              <a:t>analyses</a:t>
            </a:r>
            <a:r>
              <a:rPr lang="fi-FI" sz="1600" dirty="0" smtClean="0"/>
              <a:t>. </a:t>
            </a:r>
            <a:r>
              <a:rPr lang="fi-FI" sz="1600" b="1" i="1" dirty="0" err="1" smtClean="0"/>
              <a:t>Geology</a:t>
            </a:r>
            <a:r>
              <a:rPr lang="fi-FI" sz="1600" dirty="0" smtClean="0"/>
              <a:t> 43 (1): 55-58 (2015)</a:t>
            </a:r>
          </a:p>
          <a:p>
            <a:r>
              <a:rPr lang="fi-FI" dirty="0" smtClean="0"/>
              <a:t>2014 a </a:t>
            </a:r>
            <a:r>
              <a:rPr lang="fi-FI" dirty="0" err="1" smtClean="0"/>
              <a:t>talk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XCT to </a:t>
            </a:r>
            <a:r>
              <a:rPr lang="fi-FI" dirty="0" err="1" smtClean="0"/>
              <a:t>decipher</a:t>
            </a:r>
            <a:r>
              <a:rPr lang="fi-FI" dirty="0" smtClean="0"/>
              <a:t> </a:t>
            </a:r>
            <a:r>
              <a:rPr lang="fi-FI" dirty="0" err="1" smtClean="0"/>
              <a:t>microstructures</a:t>
            </a:r>
            <a:endParaRPr lang="fi-FI" dirty="0" smtClean="0"/>
          </a:p>
          <a:p>
            <a:pPr lvl="1"/>
            <a:r>
              <a:rPr lang="fi-FI" dirty="0" err="1" smtClean="0"/>
              <a:t>Interest</a:t>
            </a:r>
            <a:r>
              <a:rPr lang="fi-FI" dirty="0" smtClean="0"/>
              <a:t> </a:t>
            </a:r>
            <a:r>
              <a:rPr lang="fi-FI" dirty="0" err="1" smtClean="0"/>
              <a:t>within</a:t>
            </a:r>
            <a:r>
              <a:rPr lang="fi-FI" dirty="0" smtClean="0"/>
              <a:t> GTK</a:t>
            </a:r>
          </a:p>
          <a:p>
            <a:r>
              <a:rPr lang="fi-FI" dirty="0" smtClean="0"/>
              <a:t>Academy </a:t>
            </a:r>
            <a:r>
              <a:rPr lang="fi-FI" dirty="0" err="1" smtClean="0"/>
              <a:t>application</a:t>
            </a:r>
            <a:r>
              <a:rPr lang="fi-FI" dirty="0" smtClean="0"/>
              <a:t> </a:t>
            </a:r>
            <a:r>
              <a:rPr lang="fi-FI" dirty="0" err="1" smtClean="0"/>
              <a:t>within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RAMI </a:t>
            </a:r>
            <a:r>
              <a:rPr lang="fi-FI" dirty="0" err="1" smtClean="0"/>
              <a:t>network</a:t>
            </a:r>
            <a:endParaRPr lang="fi-FI" dirty="0" smtClean="0"/>
          </a:p>
          <a:p>
            <a:pPr lvl="1"/>
            <a:r>
              <a:rPr lang="fi-FI" dirty="0" smtClean="0"/>
              <a:t>2015 </a:t>
            </a:r>
            <a:r>
              <a:rPr lang="fi-FI" dirty="0" err="1" smtClean="0"/>
              <a:t>funding</a:t>
            </a:r>
            <a:r>
              <a:rPr lang="fi-FI" dirty="0" smtClean="0"/>
              <a:t> </a:t>
            </a:r>
            <a:r>
              <a:rPr lang="fi-FI" dirty="0" err="1" smtClean="0"/>
              <a:t>granted</a:t>
            </a:r>
            <a:endParaRPr lang="fi-FI" dirty="0" smtClean="0"/>
          </a:p>
          <a:p>
            <a:pPr lvl="1"/>
            <a:r>
              <a:rPr lang="fi-FI" dirty="0" smtClean="0"/>
              <a:t>2017 </a:t>
            </a:r>
            <a:r>
              <a:rPr lang="fi-FI" dirty="0" err="1" smtClean="0"/>
              <a:t>device</a:t>
            </a:r>
            <a:r>
              <a:rPr lang="fi-FI" dirty="0" smtClean="0"/>
              <a:t> </a:t>
            </a:r>
            <a:r>
              <a:rPr lang="fi-FI" dirty="0" err="1" smtClean="0"/>
              <a:t>installed</a:t>
            </a:r>
            <a:endParaRPr lang="fi-FI" dirty="0" smtClean="0"/>
          </a:p>
          <a:p>
            <a:pPr lvl="1"/>
            <a:endParaRPr lang="fi-FI" dirty="0"/>
          </a:p>
        </p:txBody>
      </p:sp>
      <p:pic>
        <p:nvPicPr>
          <p:cNvPr id="1026" name="Picture 2" descr="http://geology.geoscienceworld.org/sites/default/files/highwire/geology/43/1.cover-sou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9" y="1805414"/>
            <a:ext cx="2693129" cy="35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34769"/>
            <a:ext cx="4114800" cy="27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GE </a:t>
            </a:r>
            <a:r>
              <a:rPr lang="fi-FI" dirty="0" err="1" smtClean="0"/>
              <a:t>phoenix</a:t>
            </a:r>
            <a:r>
              <a:rPr lang="fi-FI" dirty="0" smtClean="0"/>
              <a:t> </a:t>
            </a:r>
            <a:r>
              <a:rPr lang="fi-FI" dirty="0" err="1" smtClean="0"/>
              <a:t>v|tome|x</a:t>
            </a:r>
            <a:r>
              <a:rPr lang="fi-FI" dirty="0" smtClean="0"/>
              <a:t> s 240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0658" y="1879680"/>
            <a:ext cx="3464602" cy="3866779"/>
          </a:xfrm>
        </p:spPr>
        <p:txBody>
          <a:bodyPr>
            <a:normAutofit/>
          </a:bodyPr>
          <a:lstStyle/>
          <a:p>
            <a:r>
              <a:rPr lang="fi-FI" dirty="0" err="1" smtClean="0"/>
              <a:t>Manufactured</a:t>
            </a:r>
            <a:r>
              <a:rPr lang="fi-FI" dirty="0" smtClean="0"/>
              <a:t> in </a:t>
            </a:r>
            <a:r>
              <a:rPr lang="fi-FI" dirty="0" err="1" smtClean="0"/>
              <a:t>Wunstorf</a:t>
            </a:r>
            <a:r>
              <a:rPr lang="fi-FI" dirty="0" smtClean="0"/>
              <a:t>, Germany</a:t>
            </a:r>
          </a:p>
          <a:p>
            <a:r>
              <a:rPr lang="fi-FI" dirty="0" smtClean="0"/>
              <a:t>240 kV / 320 W </a:t>
            </a:r>
            <a:r>
              <a:rPr lang="fi-FI" dirty="0" err="1" smtClean="0"/>
              <a:t>microfocus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pPr lvl="1"/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powerful</a:t>
            </a:r>
            <a:r>
              <a:rPr lang="fi-FI" dirty="0" smtClean="0"/>
              <a:t> in Finland!</a:t>
            </a:r>
          </a:p>
          <a:p>
            <a:r>
              <a:rPr lang="fi-FI" dirty="0" smtClean="0"/>
              <a:t>180 </a:t>
            </a:r>
            <a:r>
              <a:rPr lang="fi-FI" dirty="0" smtClean="0"/>
              <a:t>kV / 15 W </a:t>
            </a:r>
            <a:r>
              <a:rPr lang="fi-FI" dirty="0" err="1" smtClean="0"/>
              <a:t>nanofocus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r>
              <a:rPr lang="fi-FI" dirty="0" smtClean="0"/>
              <a:t>400×400 </a:t>
            </a:r>
            <a:r>
              <a:rPr lang="fi-FI" dirty="0" smtClean="0"/>
              <a:t>mm</a:t>
            </a:r>
            <a:r>
              <a:rPr lang="fi-FI" baseline="30000" dirty="0"/>
              <a:t>2</a:t>
            </a:r>
            <a:r>
              <a:rPr lang="fi-FI" dirty="0" smtClean="0"/>
              <a:t> </a:t>
            </a:r>
            <a:r>
              <a:rPr lang="fi-FI" dirty="0" smtClean="0"/>
              <a:t>4 </a:t>
            </a:r>
            <a:r>
              <a:rPr lang="fi-FI" dirty="0" err="1" smtClean="0"/>
              <a:t>Mpix</a:t>
            </a:r>
            <a:r>
              <a:rPr lang="fi-FI" dirty="0" smtClean="0"/>
              <a:t> </a:t>
            </a:r>
            <a:r>
              <a:rPr lang="fi-FI" dirty="0" err="1" smtClean="0"/>
              <a:t>detector</a:t>
            </a:r>
            <a:endParaRPr lang="fi-FI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91" y="1938403"/>
            <a:ext cx="4857226" cy="32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GE </a:t>
            </a:r>
            <a:r>
              <a:rPr lang="fi-FI" dirty="0" err="1" smtClean="0"/>
              <a:t>phoenix</a:t>
            </a:r>
            <a:r>
              <a:rPr lang="fi-FI" dirty="0" smtClean="0"/>
              <a:t> </a:t>
            </a:r>
            <a:r>
              <a:rPr lang="fi-FI" dirty="0" err="1" smtClean="0"/>
              <a:t>v|tome|x</a:t>
            </a:r>
            <a:r>
              <a:rPr lang="fi-FI" dirty="0" smtClean="0"/>
              <a:t> s 240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5" y="1645920"/>
            <a:ext cx="5336389" cy="4192818"/>
          </a:xfrm>
        </p:spPr>
        <p:txBody>
          <a:bodyPr/>
          <a:lstStyle/>
          <a:p>
            <a:r>
              <a:rPr lang="fi-FI" dirty="0" smtClean="0"/>
              <a:t>240 kV / 320 W </a:t>
            </a:r>
            <a:r>
              <a:rPr lang="fi-FI" dirty="0" err="1" smtClean="0"/>
              <a:t>microfocus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pPr lvl="1"/>
            <a:r>
              <a:rPr lang="fi-FI" dirty="0" err="1" smtClean="0"/>
              <a:t>Resolution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to 5 </a:t>
            </a:r>
            <a:r>
              <a:rPr lang="el-GR" dirty="0" smtClean="0"/>
              <a:t>μ</a:t>
            </a:r>
            <a:r>
              <a:rPr lang="fi-FI" dirty="0" smtClean="0"/>
              <a:t>m</a:t>
            </a:r>
          </a:p>
          <a:p>
            <a:pPr lvl="1"/>
            <a:r>
              <a:rPr lang="fi-FI" dirty="0" err="1" smtClean="0"/>
              <a:t>Allows</a:t>
            </a:r>
            <a:r>
              <a:rPr lang="fi-FI" dirty="0" smtClean="0"/>
              <a:t> </a:t>
            </a:r>
            <a:r>
              <a:rPr lang="fi-FI" dirty="0" err="1" smtClean="0"/>
              <a:t>imaging</a:t>
            </a:r>
            <a:r>
              <a:rPr lang="fi-FI" dirty="0" smtClean="0"/>
              <a:t> of </a:t>
            </a:r>
            <a:r>
              <a:rPr lang="fi-FI" dirty="0" err="1" smtClean="0"/>
              <a:t>complete</a:t>
            </a:r>
            <a:r>
              <a:rPr lang="fi-FI" dirty="0" smtClean="0"/>
              <a:t> </a:t>
            </a:r>
            <a:r>
              <a:rPr lang="fi-FI" dirty="0" err="1" smtClean="0"/>
              <a:t>drill</a:t>
            </a:r>
            <a:r>
              <a:rPr lang="fi-FI" dirty="0" smtClean="0"/>
              <a:t> </a:t>
            </a:r>
            <a:r>
              <a:rPr lang="fi-FI" dirty="0" err="1" smtClean="0"/>
              <a:t>core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endParaRPr lang="fi-FI" dirty="0" smtClean="0"/>
          </a:p>
          <a:p>
            <a:r>
              <a:rPr lang="fi-FI" dirty="0" smtClean="0"/>
              <a:t>180 kV / 15 W </a:t>
            </a:r>
            <a:r>
              <a:rPr lang="fi-FI" dirty="0" err="1" smtClean="0"/>
              <a:t>nanofocus</a:t>
            </a:r>
            <a:r>
              <a:rPr lang="fi-FI" dirty="0" smtClean="0"/>
              <a:t> </a:t>
            </a:r>
            <a:r>
              <a:rPr lang="fi-FI" dirty="0" err="1" smtClean="0"/>
              <a:t>tube</a:t>
            </a:r>
            <a:endParaRPr lang="fi-FI" dirty="0" smtClean="0"/>
          </a:p>
          <a:p>
            <a:pPr lvl="1"/>
            <a:r>
              <a:rPr lang="fi-FI" dirty="0" err="1" smtClean="0"/>
              <a:t>Resolution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to 900 </a:t>
            </a:r>
            <a:r>
              <a:rPr lang="fi-FI" dirty="0" err="1" smtClean="0"/>
              <a:t>nm</a:t>
            </a:r>
            <a:endParaRPr lang="fi-FI" dirty="0" smtClean="0"/>
          </a:p>
          <a:p>
            <a:r>
              <a:rPr lang="fi-FI" dirty="0" smtClean="0"/>
              <a:t>400×400 mm</a:t>
            </a:r>
            <a:r>
              <a:rPr lang="fi-FI" baseline="30000" dirty="0"/>
              <a:t>2</a:t>
            </a:r>
            <a:r>
              <a:rPr lang="fi-FI" dirty="0" smtClean="0"/>
              <a:t> 4 </a:t>
            </a:r>
            <a:r>
              <a:rPr lang="fi-FI" dirty="0" err="1" smtClean="0"/>
              <a:t>Mpix</a:t>
            </a:r>
            <a:r>
              <a:rPr lang="fi-FI" dirty="0" smtClean="0"/>
              <a:t> </a:t>
            </a:r>
            <a:r>
              <a:rPr lang="fi-FI" dirty="0" err="1" smtClean="0"/>
              <a:t>detector</a:t>
            </a:r>
            <a:endParaRPr lang="fi-FI" dirty="0" smtClean="0"/>
          </a:p>
          <a:p>
            <a:pPr lvl="1"/>
            <a:r>
              <a:rPr lang="fi-FI" dirty="0" smtClean="0"/>
              <a:t>Max.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size</a:t>
            </a:r>
            <a:r>
              <a:rPr lang="fi-FI" dirty="0" smtClean="0"/>
              <a:t> 26×41 cm</a:t>
            </a:r>
            <a:r>
              <a:rPr lang="fi-FI" baseline="30000" dirty="0"/>
              <a:t>2</a:t>
            </a:r>
            <a:r>
              <a:rPr lang="fi-FI" dirty="0" smtClean="0"/>
              <a:t> / 10 </a:t>
            </a:r>
            <a:r>
              <a:rPr lang="fi-FI" dirty="0" smtClean="0"/>
              <a:t>kg</a:t>
            </a:r>
          </a:p>
          <a:p>
            <a:pPr lvl="1"/>
            <a:r>
              <a:rPr lang="fi-FI" dirty="0" smtClean="0"/>
              <a:t>FOV </a:t>
            </a:r>
            <a:r>
              <a:rPr lang="fi-FI" dirty="0" err="1" smtClean="0"/>
              <a:t>width</a:t>
            </a:r>
            <a:r>
              <a:rPr lang="fi-FI" dirty="0" smtClean="0"/>
              <a:t> = 2000 </a:t>
            </a:r>
            <a:r>
              <a:rPr lang="fi-FI" dirty="0" err="1" smtClean="0"/>
              <a:t>pix</a:t>
            </a:r>
            <a:endParaRPr lang="fi-FI" dirty="0" smtClean="0"/>
          </a:p>
          <a:p>
            <a:r>
              <a:rPr lang="fi-FI" dirty="0" err="1" smtClean="0"/>
              <a:t>fast|scan</a:t>
            </a:r>
            <a:r>
              <a:rPr lang="fi-FI" dirty="0" smtClean="0"/>
              <a:t> </a:t>
            </a:r>
            <a:r>
              <a:rPr lang="fi-FI" dirty="0" err="1" smtClean="0"/>
              <a:t>module</a:t>
            </a:r>
            <a:endParaRPr lang="fi-FI" dirty="0" smtClean="0"/>
          </a:p>
          <a:p>
            <a:pPr lvl="1"/>
            <a:r>
              <a:rPr lang="fi-FI" dirty="0" err="1" smtClean="0"/>
              <a:t>Along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high</a:t>
            </a:r>
            <a:r>
              <a:rPr lang="fi-FI" dirty="0" smtClean="0"/>
              <a:t> </a:t>
            </a:r>
            <a:r>
              <a:rPr lang="fi-FI" dirty="0" err="1" smtClean="0"/>
              <a:t>power</a:t>
            </a:r>
            <a:r>
              <a:rPr lang="fi-FI" dirty="0" smtClean="0"/>
              <a:t> </a:t>
            </a:r>
            <a:r>
              <a:rPr lang="fi-FI" dirty="0" err="1" smtClean="0"/>
              <a:t>enables</a:t>
            </a:r>
            <a:r>
              <a:rPr lang="fi-FI" dirty="0" smtClean="0"/>
              <a:t> </a:t>
            </a:r>
            <a:r>
              <a:rPr lang="fi-FI" dirty="0" err="1" smtClean="0"/>
              <a:t>short</a:t>
            </a:r>
            <a:r>
              <a:rPr lang="fi-FI" dirty="0" smtClean="0"/>
              <a:t> </a:t>
            </a:r>
            <a:r>
              <a:rPr lang="fi-FI" dirty="0" err="1" smtClean="0"/>
              <a:t>scan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r>
              <a:rPr lang="fi-FI" dirty="0" smtClean="0"/>
              <a:t> </a:t>
            </a:r>
            <a:r>
              <a:rPr lang="fi-FI" dirty="0" err="1" smtClean="0"/>
              <a:t>when</a:t>
            </a:r>
            <a:r>
              <a:rPr lang="fi-FI" dirty="0" smtClean="0"/>
              <a:t> </a:t>
            </a:r>
            <a:r>
              <a:rPr lang="fi-FI" dirty="0" err="1" smtClean="0"/>
              <a:t>necessary</a:t>
            </a:r>
            <a:r>
              <a:rPr lang="fi-FI" dirty="0" smtClean="0"/>
              <a:t> (&lt;30 min)</a:t>
            </a:r>
          </a:p>
          <a:p>
            <a:pPr lvl="1"/>
            <a:endParaRPr lang="fi-FI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9853" r="10533" b="3434"/>
          <a:stretch/>
        </p:blipFill>
        <p:spPr>
          <a:xfrm>
            <a:off x="6425967" y="2122414"/>
            <a:ext cx="3254928" cy="27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 smtClean="0"/>
              <a:t>Deben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stage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6" y="2124093"/>
            <a:ext cx="3902958" cy="3873731"/>
          </a:xfrm>
        </p:spPr>
        <p:txBody>
          <a:bodyPr/>
          <a:lstStyle/>
          <a:p>
            <a:r>
              <a:rPr lang="fi-FI" dirty="0" err="1" smtClean="0"/>
              <a:t>Compression</a:t>
            </a:r>
            <a:r>
              <a:rPr lang="fi-FI" dirty="0" smtClean="0"/>
              <a:t> and tension</a:t>
            </a:r>
          </a:p>
          <a:p>
            <a:pPr lvl="1"/>
            <a:r>
              <a:rPr lang="fi-FI" dirty="0" err="1" smtClean="0"/>
              <a:t>Force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to 5 </a:t>
            </a:r>
            <a:r>
              <a:rPr lang="fi-FI" dirty="0" err="1" smtClean="0"/>
              <a:t>kN</a:t>
            </a:r>
            <a:endParaRPr lang="fi-FI" dirty="0" smtClean="0"/>
          </a:p>
          <a:p>
            <a:pPr lvl="1"/>
            <a:r>
              <a:rPr lang="fi-FI" dirty="0" err="1" smtClean="0"/>
              <a:t>Displacement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to 10 mm</a:t>
            </a:r>
          </a:p>
          <a:p>
            <a:r>
              <a:rPr lang="fi-FI" dirty="0" err="1" smtClean="0"/>
              <a:t>Cooling</a:t>
            </a:r>
            <a:r>
              <a:rPr lang="fi-FI" dirty="0" smtClean="0"/>
              <a:t> and </a:t>
            </a:r>
            <a:r>
              <a:rPr lang="fi-FI" dirty="0" err="1" smtClean="0"/>
              <a:t>heating</a:t>
            </a:r>
            <a:endParaRPr lang="fi-FI" dirty="0" smtClean="0"/>
          </a:p>
          <a:p>
            <a:pPr lvl="1"/>
            <a:r>
              <a:rPr lang="fi-FI" dirty="0" err="1" smtClean="0"/>
              <a:t>Peltier</a:t>
            </a:r>
            <a:r>
              <a:rPr lang="fi-FI" dirty="0" smtClean="0"/>
              <a:t> </a:t>
            </a:r>
            <a:r>
              <a:rPr lang="fi-FI" dirty="0" err="1" smtClean="0"/>
              <a:t>elements</a:t>
            </a:r>
            <a:r>
              <a:rPr lang="fi-FI" dirty="0" smtClean="0"/>
              <a:t> at </a:t>
            </a:r>
            <a:r>
              <a:rPr lang="fi-FI" dirty="0" err="1" smtClean="0"/>
              <a:t>both</a:t>
            </a:r>
            <a:r>
              <a:rPr lang="fi-FI" dirty="0" smtClean="0"/>
              <a:t> </a:t>
            </a:r>
            <a:r>
              <a:rPr lang="fi-FI" dirty="0" err="1" smtClean="0"/>
              <a:t>ends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sample</a:t>
            </a:r>
            <a:endParaRPr lang="fi-FI" dirty="0" smtClean="0"/>
          </a:p>
          <a:p>
            <a:pPr lvl="1"/>
            <a:r>
              <a:rPr lang="fi-FI" dirty="0" err="1" smtClean="0"/>
              <a:t>Elements</a:t>
            </a:r>
            <a:r>
              <a:rPr lang="fi-FI" dirty="0" smtClean="0"/>
              <a:t> </a:t>
            </a:r>
            <a:r>
              <a:rPr lang="fi-FI" dirty="0" err="1" smtClean="0"/>
              <a:t>controlled</a:t>
            </a:r>
            <a:r>
              <a:rPr lang="fi-FI" dirty="0" smtClean="0"/>
              <a:t> </a:t>
            </a:r>
            <a:r>
              <a:rPr lang="fi-FI" dirty="0" err="1" smtClean="0"/>
              <a:t>independently</a:t>
            </a:r>
            <a:endParaRPr lang="fi-FI" dirty="0" smtClean="0"/>
          </a:p>
          <a:p>
            <a:pPr lvl="1"/>
            <a:r>
              <a:rPr lang="fi-FI" dirty="0" smtClean="0"/>
              <a:t>-20 to 160 °C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34" y="1131250"/>
            <a:ext cx="3392149" cy="51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smtClean="0"/>
              <a:t>FEI </a:t>
            </a:r>
            <a:r>
              <a:rPr lang="fi-FI" dirty="0" err="1" smtClean="0"/>
              <a:t>PerGeos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6" y="1645920"/>
            <a:ext cx="3861628" cy="4469654"/>
          </a:xfrm>
        </p:spPr>
        <p:txBody>
          <a:bodyPr/>
          <a:lstStyle/>
          <a:p>
            <a:r>
              <a:rPr lang="fi-FI" dirty="0" err="1" smtClean="0"/>
              <a:t>Powerful</a:t>
            </a:r>
            <a:r>
              <a:rPr lang="fi-FI" dirty="0" smtClean="0"/>
              <a:t> </a:t>
            </a:r>
            <a:r>
              <a:rPr lang="fi-FI" dirty="0" err="1" smtClean="0"/>
              <a:t>tool</a:t>
            </a:r>
            <a:r>
              <a:rPr lang="fi-FI" dirty="0" smtClean="0"/>
              <a:t> for image </a:t>
            </a:r>
            <a:r>
              <a:rPr lang="fi-FI" dirty="0" err="1" smtClean="0"/>
              <a:t>processing</a:t>
            </a:r>
            <a:endParaRPr lang="fi-FI" dirty="0" smtClean="0"/>
          </a:p>
          <a:p>
            <a:r>
              <a:rPr lang="fi-FI" dirty="0" err="1" smtClean="0"/>
              <a:t>Noise</a:t>
            </a:r>
            <a:r>
              <a:rPr lang="fi-FI" dirty="0" smtClean="0"/>
              <a:t> </a:t>
            </a:r>
            <a:r>
              <a:rPr lang="fi-FI" dirty="0" err="1" smtClean="0"/>
              <a:t>filtering</a:t>
            </a:r>
            <a:endParaRPr lang="fi-FI" dirty="0" smtClean="0"/>
          </a:p>
          <a:p>
            <a:r>
              <a:rPr lang="fi-FI" dirty="0" err="1" smtClean="0"/>
              <a:t>Segmentation</a:t>
            </a:r>
            <a:endParaRPr lang="fi-FI" dirty="0"/>
          </a:p>
          <a:p>
            <a:pPr lvl="1"/>
            <a:r>
              <a:rPr lang="fi-FI" dirty="0" err="1" smtClean="0"/>
              <a:t>Watershed</a:t>
            </a:r>
            <a:r>
              <a:rPr lang="fi-FI" dirty="0" smtClean="0"/>
              <a:t> </a:t>
            </a:r>
            <a:r>
              <a:rPr lang="fi-FI" dirty="0" err="1" smtClean="0"/>
              <a:t>reduces</a:t>
            </a:r>
            <a:r>
              <a:rPr lang="fi-FI" dirty="0" smtClean="0"/>
              <a:t> </a:t>
            </a:r>
            <a:r>
              <a:rPr lang="fi-FI" dirty="0" err="1" smtClean="0"/>
              <a:t>operator-dependency</a:t>
            </a:r>
            <a:endParaRPr lang="fi-FI" dirty="0" smtClean="0"/>
          </a:p>
          <a:p>
            <a:pPr lvl="1"/>
            <a:r>
              <a:rPr lang="fi-FI" dirty="0" err="1" smtClean="0"/>
              <a:t>Recipes</a:t>
            </a:r>
            <a:r>
              <a:rPr lang="fi-FI" dirty="0" smtClean="0"/>
              <a:t> </a:t>
            </a:r>
            <a:r>
              <a:rPr lang="fi-FI" dirty="0" err="1" smtClean="0"/>
              <a:t>increase</a:t>
            </a:r>
            <a:r>
              <a:rPr lang="fi-FI" dirty="0" smtClean="0"/>
              <a:t> </a:t>
            </a:r>
            <a:r>
              <a:rPr lang="fi-FI" dirty="0" err="1" smtClean="0"/>
              <a:t>efficiency</a:t>
            </a:r>
            <a:endParaRPr lang="fi-FI" dirty="0" smtClean="0"/>
          </a:p>
          <a:p>
            <a:r>
              <a:rPr lang="fi-FI" dirty="0" smtClean="0"/>
              <a:t>Analysis</a:t>
            </a:r>
          </a:p>
          <a:p>
            <a:pPr lvl="1"/>
            <a:r>
              <a:rPr lang="fi-FI" dirty="0" err="1" smtClean="0"/>
              <a:t>Grain</a:t>
            </a:r>
            <a:r>
              <a:rPr lang="fi-FI" dirty="0" smtClean="0"/>
              <a:t> </a:t>
            </a:r>
            <a:r>
              <a:rPr lang="fi-FI" dirty="0" err="1" smtClean="0"/>
              <a:t>orientation</a:t>
            </a:r>
            <a:endParaRPr lang="fi-FI" dirty="0" smtClean="0"/>
          </a:p>
          <a:p>
            <a:pPr lvl="1"/>
            <a:r>
              <a:rPr lang="fi-FI" dirty="0" smtClean="0"/>
              <a:t>Pore </a:t>
            </a:r>
            <a:r>
              <a:rPr lang="fi-FI" dirty="0" err="1" smtClean="0"/>
              <a:t>size</a:t>
            </a:r>
            <a:r>
              <a:rPr lang="fi-FI" dirty="0" smtClean="0"/>
              <a:t> </a:t>
            </a:r>
            <a:r>
              <a:rPr lang="fi-FI" dirty="0" err="1" smtClean="0"/>
              <a:t>distribution</a:t>
            </a:r>
            <a:endParaRPr lang="fi-FI" dirty="0" smtClean="0"/>
          </a:p>
          <a:p>
            <a:r>
              <a:rPr lang="fi-FI" dirty="0" err="1" smtClean="0"/>
              <a:t>Visualization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1026" name="Picture 2" descr="https://www.fei.com/uploadedImages/FEISite/Pages/Products/Software/Models/Pergeos/PNM.jpg?n=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10" y="755044"/>
            <a:ext cx="44291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24" y="2663012"/>
            <a:ext cx="1095419" cy="396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6819" r="26242" b="4781"/>
          <a:stretch/>
        </p:blipFill>
        <p:spPr>
          <a:xfrm>
            <a:off x="4884093" y="3415169"/>
            <a:ext cx="2910980" cy="29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 smtClean="0"/>
              <a:t>Sample</a:t>
            </a:r>
            <a:r>
              <a:rPr lang="fi-FI" dirty="0" smtClean="0"/>
              <a:t> </a:t>
            </a:r>
            <a:r>
              <a:rPr lang="fi-FI" dirty="0" err="1" smtClean="0"/>
              <a:t>sizes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466" y="1645920"/>
            <a:ext cx="3402885" cy="2115197"/>
          </a:xfrm>
        </p:spPr>
        <p:txBody>
          <a:bodyPr/>
          <a:lstStyle/>
          <a:p>
            <a:r>
              <a:rPr lang="fi-FI" dirty="0" err="1" smtClean="0"/>
              <a:t>Diameter</a:t>
            </a:r>
            <a:r>
              <a:rPr lang="fi-FI" dirty="0" smtClean="0"/>
              <a:t> 1,8 mm for </a:t>
            </a:r>
            <a:r>
              <a:rPr lang="fi-FI" dirty="0" err="1" smtClean="0"/>
              <a:t>best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endParaRPr lang="fi-FI" dirty="0" smtClean="0"/>
          </a:p>
          <a:p>
            <a:r>
              <a:rPr lang="fi-FI" dirty="0" smtClean="0"/>
              <a:t>Max. </a:t>
            </a:r>
            <a:r>
              <a:rPr lang="fi-FI" dirty="0" err="1" smtClean="0"/>
              <a:t>Diameter</a:t>
            </a:r>
            <a:r>
              <a:rPr lang="fi-FI" dirty="0" smtClean="0"/>
              <a:t> 26 cm and </a:t>
            </a:r>
            <a:r>
              <a:rPr lang="fi-FI" dirty="0" err="1" smtClean="0"/>
              <a:t>height</a:t>
            </a:r>
            <a:r>
              <a:rPr lang="fi-FI" dirty="0" smtClean="0"/>
              <a:t> 41 cm</a:t>
            </a:r>
          </a:p>
          <a:p>
            <a:r>
              <a:rPr lang="fi-FI" dirty="0" err="1" smtClean="0"/>
              <a:t>Everything</a:t>
            </a:r>
            <a:r>
              <a:rPr lang="fi-FI" dirty="0" smtClean="0"/>
              <a:t> in </a:t>
            </a:r>
            <a:r>
              <a:rPr lang="fi-FI" dirty="0" err="1" smtClean="0"/>
              <a:t>between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8" name="Isosceles Triangle 7"/>
          <p:cNvSpPr/>
          <p:nvPr/>
        </p:nvSpPr>
        <p:spPr>
          <a:xfrm rot="16200000">
            <a:off x="3789737" y="1121433"/>
            <a:ext cx="1751164" cy="72893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Down Arrow 8"/>
          <p:cNvSpPr/>
          <p:nvPr/>
        </p:nvSpPr>
        <p:spPr>
          <a:xfrm flipV="1">
            <a:off x="874008" y="5036224"/>
            <a:ext cx="428581" cy="810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874008" y="4278702"/>
            <a:ext cx="109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1.8 mm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7763574" y="3391785"/>
            <a:ext cx="109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26 cm</a:t>
            </a:r>
            <a:endParaRPr lang="fi-FI" dirty="0"/>
          </a:p>
        </p:txBody>
      </p:sp>
      <p:pic>
        <p:nvPicPr>
          <p:cNvPr id="2050" name="Picture 2" descr="https://lh3.googleusercontent.com/5OiWLgJJ3NY0tHhHn4kTqoG4j-8UgdkKP_3l-Bl2rt4xplwrTK76Q-I_bzWCKdCNvZTzH2Sz5nZjTbFBNUtMQF32DEanLnkKAXuWDAxssa3ZSlEVJiA6ZKeDFmW0d4z9o8p6cabKmjE0aOs4inBgl1t59mY7NC8vlb6lunE9LWnU1XzOo5r3P6vD4ZMXexwLiYbU9R2ugxYC1E62Coxj1-ZSL4uV4FkNOgIpNEilsEhPL_xCPe_TW8cBm3MlhSKD0JfhMV01twNz6j0VBU3Ved-AfbzxGjc9HQ3W_tOYWhbTscaL_9LNfH22OfwpMXp_X8lyp-KHtA6DAriy1rs5zTujo1B7W1wiVxns1G0gbgLrQg68JCRULxhkkZPQwLsb374KyBCC4JvyI28YYA7-omMDz7cXTITPTVUXtOqH5cws0Gr4yTJvDCFuYi35v0AgNztIeH8LkWMi9El4-EzJBmj3oFfcy8RUlsjycTzLXaUSoYFlUTWsVTeLqk9wm0spOlocETAkU-5NTJuBlJDfDMfyJUW0q3QZVkRof_1A1IKzDTMDD807B96xgfFs0kPGp0ZpAFmJ81ovejXHh9LxNqOxnjIXkN4_hklixxQHa4sVfwZn_EDKybpdtig87jatikrRUjTqx6J-pUeZBAHsgRalbthdqTBZZg=w709-h944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35636" r="21419" b="11944"/>
          <a:stretch/>
        </p:blipFill>
        <p:spPr bwMode="auto">
          <a:xfrm>
            <a:off x="5193102" y="708967"/>
            <a:ext cx="2342754" cy="297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54" y="673299"/>
            <a:ext cx="2948396" cy="3275995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flipV="1">
            <a:off x="7979298" y="5771072"/>
            <a:ext cx="428581" cy="810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b="15849"/>
          <a:stretch/>
        </p:blipFill>
        <p:spPr>
          <a:xfrm>
            <a:off x="4573167" y="824364"/>
            <a:ext cx="4334626" cy="2502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02" y="408149"/>
            <a:ext cx="3204531" cy="2983636"/>
          </a:xfrm>
          <a:prstGeom prst="rect">
            <a:avLst/>
          </a:prstGeom>
        </p:spPr>
      </p:pic>
      <p:pic>
        <p:nvPicPr>
          <p:cNvPr id="5" name="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86" y="335533"/>
            <a:ext cx="8974665" cy="59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uiExpand="1" build="p"/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GTK_template">
  <a:themeElements>
    <a:clrScheme name="Mukautettu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400"/>
      </a:accent1>
      <a:accent2>
        <a:srgbClr val="363636"/>
      </a:accent2>
      <a:accent3>
        <a:srgbClr val="037672"/>
      </a:accent3>
      <a:accent4>
        <a:srgbClr val="337298"/>
      </a:accent4>
      <a:accent5>
        <a:srgbClr val="3CA3CD"/>
      </a:accent5>
      <a:accent6>
        <a:srgbClr val="A9A57C"/>
      </a:accent6>
      <a:hlink>
        <a:srgbClr val="A9A57C"/>
      </a:hlink>
      <a:folHlink>
        <a:srgbClr val="3CA3CD"/>
      </a:folHlink>
    </a:clrScheme>
    <a:fontScheme name="GTK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TK_template.potx" id="{1BEC5F33-9F0E-490A-BA2F-4D63E26BE031}" vid="{7FC3A097-19C9-4A84-94DD-BE5384D482F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GTK_Kalvopohja_uusi</Template>
  <TotalTime>4262</TotalTime>
  <Words>574</Words>
  <Application>Microsoft Office PowerPoint</Application>
  <PresentationFormat>Custom</PresentationFormat>
  <Paragraphs>96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Open Sans Light</vt:lpstr>
      <vt:lpstr>GTK_template</vt:lpstr>
      <vt:lpstr>X-ray tomography at GTK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Geological Survey of Finland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tomography at GTK</dc:title>
  <dc:creator>Kuva Jukka</dc:creator>
  <cp:lastModifiedBy>Kuva Jukka</cp:lastModifiedBy>
  <cp:revision>34</cp:revision>
  <dcterms:created xsi:type="dcterms:W3CDTF">2017-10-20T12:48:09Z</dcterms:created>
  <dcterms:modified xsi:type="dcterms:W3CDTF">2017-11-09T09:00:47Z</dcterms:modified>
</cp:coreProperties>
</file>