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</p:sldMasterIdLst>
  <p:notesMasterIdLst>
    <p:notesMasterId r:id="rId19"/>
  </p:notesMasterIdLst>
  <p:sldIdLst>
    <p:sldId id="258" r:id="rId2"/>
    <p:sldId id="301" r:id="rId3"/>
    <p:sldId id="308" r:id="rId4"/>
    <p:sldId id="302" r:id="rId5"/>
    <p:sldId id="313" r:id="rId6"/>
    <p:sldId id="303" r:id="rId7"/>
    <p:sldId id="306" r:id="rId8"/>
    <p:sldId id="295" r:id="rId9"/>
    <p:sldId id="314" r:id="rId10"/>
    <p:sldId id="315" r:id="rId11"/>
    <p:sldId id="316" r:id="rId12"/>
    <p:sldId id="310" r:id="rId13"/>
    <p:sldId id="318" r:id="rId14"/>
    <p:sldId id="311" r:id="rId15"/>
    <p:sldId id="312" r:id="rId16"/>
    <p:sldId id="317" r:id="rId17"/>
    <p:sldId id="305" r:id="rId18"/>
  </p:sldIdLst>
  <p:sldSz cx="9899650" cy="6858000"/>
  <p:notesSz cx="7099300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458" y="108"/>
      </p:cViewPr>
      <p:guideLst>
        <p:guide orient="horz" pos="2160"/>
        <p:guide pos="3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16" y="6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06C54D4-C74B-40FB-B9C6-72B3367B3756}" type="datetimeFigureOut">
              <a:rPr lang="fi-FI" smtClean="0"/>
              <a:pPr/>
              <a:t>10.11.2017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4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ACBF4FF-5875-4DA7-B2B6-FF7DE2D0BF9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707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F4FF-5875-4DA7-B2B6-FF7DE2D0BF9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17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F4FF-5875-4DA7-B2B6-FF7DE2D0BF93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3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F4FF-5875-4DA7-B2B6-FF7DE2D0BF93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6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F4FF-5875-4DA7-B2B6-FF7DE2D0BF93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59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5183-FFBF-4C66-9CDB-F413C240345C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97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8"/>
            <a:ext cx="9899650" cy="6853603"/>
          </a:xfrm>
          <a:prstGeom prst="rect">
            <a:avLst/>
          </a:prstGeom>
        </p:spPr>
      </p:pic>
      <p:sp>
        <p:nvSpPr>
          <p:cNvPr id="9" name="Otsikko 8"/>
          <p:cNvSpPr>
            <a:spLocks noGrp="1"/>
          </p:cNvSpPr>
          <p:nvPr>
            <p:ph type="title" hasCustomPrompt="1"/>
          </p:nvPr>
        </p:nvSpPr>
        <p:spPr>
          <a:xfrm>
            <a:off x="1170801" y="2412829"/>
            <a:ext cx="8030799" cy="69904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5600" b="1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smtClean="0"/>
              <a:t>TEKSTI TÄHÄN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042455"/>
            <a:ext cx="9893553" cy="182265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180407" y="3173861"/>
            <a:ext cx="6731141" cy="2374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1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8"/>
            <a:ext cx="9893554" cy="6857824"/>
          </a:xfrm>
          <a:prstGeom prst="rect">
            <a:avLst/>
          </a:prstGeom>
        </p:spPr>
      </p:pic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992025" y="819874"/>
            <a:ext cx="8030799" cy="69904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000" b="1" kern="1600" spc="0" baseline="0">
                <a:solidFill>
                  <a:srgbClr val="57575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992025" y="3024000"/>
            <a:ext cx="8023599" cy="13248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57575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601782"/>
            <a:ext cx="9893553" cy="12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5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88"/>
            <a:ext cx="9893554" cy="6857824"/>
          </a:xfrm>
          <a:prstGeom prst="rect">
            <a:avLst/>
          </a:prstGeom>
        </p:spPr>
      </p:pic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992025" y="819874"/>
            <a:ext cx="8030799" cy="69904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000" b="1" kern="1600" spc="0" baseline="0">
                <a:solidFill>
                  <a:srgbClr val="57575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992025" y="3024000"/>
            <a:ext cx="8023599" cy="13248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57575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601782"/>
            <a:ext cx="9893553" cy="12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601870"/>
            <a:ext cx="9893553" cy="1256130"/>
          </a:xfrm>
          <a:prstGeom prst="rect">
            <a:avLst/>
          </a:prstGeom>
        </p:spPr>
      </p:pic>
      <p:sp>
        <p:nvSpPr>
          <p:cNvPr id="12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020657" y="1131250"/>
            <a:ext cx="7887136" cy="43955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3000" b="0">
                <a:solidFill>
                  <a:srgbClr val="575756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80829" y="6150787"/>
            <a:ext cx="126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B2293F1C-FF98-40DF-A89A-CFFAB8062B6D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127" y="6145112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239" y="6143587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B7050205-D4E8-49F4-A3DB-BDC0A1FFCD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22465" y="1645920"/>
            <a:ext cx="7897091" cy="387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601870"/>
            <a:ext cx="9893553" cy="1256130"/>
          </a:xfrm>
          <a:prstGeom prst="rect">
            <a:avLst/>
          </a:prstGeom>
        </p:spPr>
      </p:pic>
      <p:sp>
        <p:nvSpPr>
          <p:cNvPr id="11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020657" y="1131250"/>
            <a:ext cx="7887136" cy="43955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3000" b="0">
                <a:solidFill>
                  <a:srgbClr val="575756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380829" y="6150787"/>
            <a:ext cx="126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D656B8BE-F6D6-4C25-AA68-42DABC5E661E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127" y="6145112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239" y="6143587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B7050205-D4E8-49F4-A3DB-BDC0A1FFC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3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dia lisä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601870"/>
            <a:ext cx="9893553" cy="1256130"/>
          </a:xfrm>
          <a:prstGeom prst="rect">
            <a:avLst/>
          </a:prstGeom>
        </p:spPr>
      </p:pic>
      <p:sp>
        <p:nvSpPr>
          <p:cNvPr id="7" name="Kuvan paikkamerkki 6"/>
          <p:cNvSpPr>
            <a:spLocks noGrp="1"/>
          </p:cNvSpPr>
          <p:nvPr>
            <p:ph type="pic" sz="quarter" idx="15"/>
          </p:nvPr>
        </p:nvSpPr>
        <p:spPr>
          <a:xfrm>
            <a:off x="1020657" y="1612980"/>
            <a:ext cx="7887135" cy="398889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1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020657" y="1131250"/>
            <a:ext cx="7887136" cy="43955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3000" b="0">
                <a:solidFill>
                  <a:srgbClr val="575756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80829" y="6150787"/>
            <a:ext cx="126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9F5B0C90-A079-44C3-9543-BF20E4882CA8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127" y="6145112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239" y="6143587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B7050205-D4E8-49F4-A3DB-BDC0A1FFC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3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dia tyhjä + ki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572"/>
            <a:ext cx="9899650" cy="220805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601870"/>
            <a:ext cx="9893553" cy="1256130"/>
          </a:xfrm>
          <a:prstGeom prst="rect">
            <a:avLst/>
          </a:prstGeom>
        </p:spPr>
      </p:pic>
      <p:sp>
        <p:nvSpPr>
          <p:cNvPr id="6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1020657" y="1131250"/>
            <a:ext cx="7887136" cy="43955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3000" b="1">
                <a:solidFill>
                  <a:srgbClr val="575756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29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34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91A2-F292-441C-83F6-B27C7FD65AE8}" type="datetime1">
              <a:rPr lang="en-US" smtClean="0"/>
              <a:t>11/10/2017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1A7A-0ED0-4ACF-B36F-364D8307804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474835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5127"/>
            <a:ext cx="85384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25625"/>
            <a:ext cx="85384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0829" y="6150787"/>
            <a:ext cx="126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F44D9BC-CAE2-49AE-A202-3A0C95A76FEA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4127" y="6145112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239" y="6143587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8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B7050205-D4E8-49F4-A3DB-BDC0A1FFC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4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575756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80407" y="2412829"/>
            <a:ext cx="8030799" cy="699047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accent3"/>
                </a:solidFill>
              </a:rPr>
              <a:t>Geomaterials</a:t>
            </a:r>
            <a:r>
              <a:rPr lang="en-US" sz="3200" dirty="0" smtClean="0">
                <a:solidFill>
                  <a:schemeClr val="accent3"/>
                </a:solidFill>
              </a:rPr>
              <a:t> Research at GTK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80407" y="3111876"/>
            <a:ext cx="6731141" cy="2374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>
                <a:solidFill>
                  <a:schemeClr val="accent3"/>
                </a:solidFill>
              </a:rPr>
              <a:t>Mineral Processing and Materials </a:t>
            </a:r>
            <a:r>
              <a:rPr lang="en-US" sz="1800" dirty="0" smtClean="0">
                <a:solidFill>
                  <a:schemeClr val="accent3"/>
                </a:solidFill>
              </a:rPr>
              <a:t>Research Unit 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3401" y="1271623"/>
            <a:ext cx="85784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0" hangingPunct="0">
              <a:buSzPct val="80000"/>
              <a:buFont typeface="Arial" pitchFamily="34" charset="0"/>
              <a:buChar char="•"/>
              <a:defRPr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First </a:t>
            </a:r>
            <a:r>
              <a:rPr lang="en-GB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study in a continuous process after bench scale </a:t>
            </a: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results</a:t>
            </a:r>
          </a:p>
          <a:p>
            <a:pPr lvl="1" eaLnBrk="0" hangingPunct="0">
              <a:buSzPct val="80000"/>
              <a:buFont typeface="Arial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</a:t>
            </a:r>
            <a:r>
              <a:rPr lang="en-GB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Sample size 400 – 2,000 kg drill cores, ore sample </a:t>
            </a: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etc.</a:t>
            </a:r>
          </a:p>
          <a:p>
            <a:pPr lvl="1" eaLnBrk="0" hangingPunct="0">
              <a:buSzPct val="80000"/>
              <a:buFont typeface="Arial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Sample </a:t>
            </a:r>
            <a:r>
              <a:rPr lang="en-GB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pre-crushed to feed size of 3 - 6 </a:t>
            </a: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mm</a:t>
            </a:r>
          </a:p>
          <a:p>
            <a:pPr lvl="1" eaLnBrk="0" hangingPunct="0">
              <a:buSzPct val="80000"/>
              <a:buFont typeface="Arial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Facility was originally </a:t>
            </a:r>
            <a:r>
              <a:rPr lang="en-GB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designed and constructed in a sea </a:t>
            </a: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container</a:t>
            </a:r>
          </a:p>
          <a:p>
            <a:pPr lvl="1" eaLnBrk="0" hangingPunct="0">
              <a:buSzPct val="80000"/>
              <a:buFont typeface="Arial" pitchFamily="34" charset="0"/>
              <a:buChar char="•"/>
              <a:defRPr/>
            </a:pPr>
            <a:r>
              <a:rPr lang="en-GB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</a:t>
            </a:r>
            <a:r>
              <a:rPr lang="en-GB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Feed capacity 10 - 50 kg/h</a:t>
            </a:r>
          </a:p>
          <a:p>
            <a:pPr lvl="1" eaLnBrk="0" hangingPunct="0">
              <a:buFontTx/>
              <a:buChar char="•"/>
              <a:defRPr/>
            </a:pPr>
            <a:endParaRPr lang="en-GB" dirty="0">
              <a:latin typeface="Arial" charset="0"/>
            </a:endParaRPr>
          </a:p>
        </p:txBody>
      </p:sp>
      <p:pic>
        <p:nvPicPr>
          <p:cNvPr id="6" name="Picture 4" descr="Dsc004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402" y="3059799"/>
            <a:ext cx="2763806" cy="3406775"/>
          </a:xfr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971" y="3059799"/>
            <a:ext cx="511175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12696" y="366899"/>
            <a:ext cx="3880579" cy="6387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Mini Pilot Plant</a:t>
            </a:r>
          </a:p>
        </p:txBody>
      </p:sp>
    </p:spTree>
    <p:extLst>
      <p:ext uri="{BB962C8B-B14F-4D97-AF65-F5344CB8AC3E}">
        <p14:creationId xmlns:p14="http://schemas.microsoft.com/office/powerpoint/2010/main" val="18184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6622" y="190540"/>
            <a:ext cx="2798127" cy="6387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Pilot Plant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2334" y="892432"/>
            <a:ext cx="4061830" cy="5524843"/>
          </a:xfrm>
        </p:spPr>
        <p:txBody>
          <a:bodyPr>
            <a:normAutofit fontScale="92500"/>
          </a:bodyPr>
          <a:lstStyle/>
          <a:p>
            <a:pPr marL="548640" indent="-411480" fontAlgn="auto">
              <a:buClr>
                <a:schemeClr val="tx1">
                  <a:shade val="95000"/>
                </a:schemeClr>
              </a:buClr>
              <a:defRPr/>
            </a:pPr>
            <a:r>
              <a:rPr lang="fi-FI" sz="1800" noProof="1" smtClean="0">
                <a:solidFill>
                  <a:schemeClr val="tx1"/>
                </a:solidFill>
              </a:rPr>
              <a:t>Processes can easily be adapted to capacity ranges from 0.2 tph up to 5 tph</a:t>
            </a:r>
          </a:p>
          <a:p>
            <a:pPr marL="548640" indent="-411480" fontAlgn="auto">
              <a:buClr>
                <a:schemeClr val="tx1">
                  <a:shade val="95000"/>
                </a:schemeClr>
              </a:buClr>
              <a:defRPr/>
            </a:pPr>
            <a:r>
              <a:rPr lang="fi-FI" sz="1800" noProof="1" smtClean="0">
                <a:solidFill>
                  <a:schemeClr val="tx1"/>
                </a:solidFill>
              </a:rPr>
              <a:t>Sample sizes typically from 20 to 300 tonnes (max &gt; 15 000 tonnes)</a:t>
            </a:r>
          </a:p>
          <a:p>
            <a:pPr marL="548640" indent="-411480" fontAlgn="auto">
              <a:spcAft>
                <a:spcPct val="300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i-FI" sz="1800" noProof="1" smtClean="0">
                <a:solidFill>
                  <a:schemeClr val="tx1"/>
                </a:solidFill>
              </a:rPr>
              <a:t>Plant automation and process control of a high level, together with automatic sampling systems, ensure the highest quality results</a:t>
            </a:r>
          </a:p>
          <a:p>
            <a:pPr marL="548640" indent="-411480">
              <a:lnSpc>
                <a:spcPct val="90000"/>
              </a:lnSpc>
              <a:spcBef>
                <a:spcPts val="500"/>
              </a:spcBef>
              <a:spcAft>
                <a:spcPct val="3000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fi-FI" sz="1800" noProof="1">
                <a:solidFill>
                  <a:schemeClr val="tx1"/>
                </a:solidFill>
              </a:rPr>
              <a:t>To conduct testwork for feasibility studies of new ore deposits</a:t>
            </a:r>
          </a:p>
          <a:p>
            <a:pPr marL="548640" indent="-411480">
              <a:lnSpc>
                <a:spcPct val="9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fi-FI" sz="1800" noProof="1">
                <a:solidFill>
                  <a:schemeClr val="tx1"/>
                </a:solidFill>
              </a:rPr>
              <a:t>To conduct process development for existing plants</a:t>
            </a:r>
          </a:p>
          <a:p>
            <a:pPr marL="548640" indent="-411480">
              <a:lnSpc>
                <a:spcPct val="90000"/>
              </a:lnSpc>
              <a:spcBef>
                <a:spcPts val="5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fi-FI" sz="1800" noProof="1">
                <a:solidFill>
                  <a:schemeClr val="tx1"/>
                </a:solidFill>
              </a:rPr>
              <a:t>To develop comminution and benefication methods, and equipment for industry</a:t>
            </a:r>
          </a:p>
          <a:p>
            <a:pPr marL="548640" indent="-411480">
              <a:lnSpc>
                <a:spcPct val="90000"/>
              </a:lnSpc>
              <a:spcBef>
                <a:spcPts val="5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fi-FI" sz="1800" noProof="1">
                <a:solidFill>
                  <a:schemeClr val="tx1"/>
                </a:solidFill>
              </a:rPr>
              <a:t>To generate process information for plant design</a:t>
            </a:r>
          </a:p>
          <a:p>
            <a:pPr marL="548640" indent="-411480">
              <a:lnSpc>
                <a:spcPct val="90000"/>
              </a:lnSpc>
              <a:spcBef>
                <a:spcPts val="5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fi-FI" sz="1800" noProof="1">
                <a:solidFill>
                  <a:schemeClr val="tx1"/>
                </a:solidFill>
              </a:rPr>
              <a:t>Bankable feasibility studies</a:t>
            </a:r>
          </a:p>
          <a:p>
            <a:pPr marL="548640" indent="-411480" fontAlgn="auto">
              <a:spcAft>
                <a:spcPct val="30000"/>
              </a:spcAft>
              <a:buClr>
                <a:schemeClr val="tx1">
                  <a:shade val="95000"/>
                </a:schemeClr>
              </a:buClr>
              <a:defRPr/>
            </a:pPr>
            <a:endParaRPr lang="fi-FI" sz="1800" noProof="1" smtClean="0">
              <a:solidFill>
                <a:schemeClr val="tx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fi-FI" sz="2200" noProof="1" smtClean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48886" y="3466662"/>
            <a:ext cx="3454239" cy="230432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48886" y="1101478"/>
            <a:ext cx="3454239" cy="2285704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15" y="1620462"/>
            <a:ext cx="1638286" cy="335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1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Networks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5B0C90-A079-44C3-9543-BF20E4882CA8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OREVAL, </a:t>
            </a:r>
            <a:r>
              <a:rPr lang="fi-FI" dirty="0"/>
              <a:t>EIT </a:t>
            </a:r>
            <a:r>
              <a:rPr lang="fi-FI" dirty="0" err="1"/>
              <a:t>Raw</a:t>
            </a:r>
            <a:r>
              <a:rPr lang="fi-FI" dirty="0"/>
              <a:t> </a:t>
            </a:r>
            <a:r>
              <a:rPr lang="fi-FI" dirty="0" err="1"/>
              <a:t>Materials</a:t>
            </a:r>
            <a:endParaRPr lang="fi-FI" dirty="0"/>
          </a:p>
          <a:p>
            <a:pPr lvl="1"/>
            <a:r>
              <a:rPr lang="en-US" dirty="0" smtClean="0"/>
              <a:t>Network </a:t>
            </a:r>
            <a:r>
              <a:rPr lang="en-US" dirty="0"/>
              <a:t>of mineralogical laboratories with complementary know-how for advanced </a:t>
            </a:r>
            <a:r>
              <a:rPr lang="en-US" dirty="0" err="1"/>
              <a:t>geomaterials</a:t>
            </a:r>
            <a:r>
              <a:rPr lang="en-US" dirty="0"/>
              <a:t> </a:t>
            </a:r>
            <a:r>
              <a:rPr lang="en-US" dirty="0" smtClean="0"/>
              <a:t>characterization</a:t>
            </a:r>
          </a:p>
          <a:p>
            <a:r>
              <a:rPr lang="en-US" dirty="0" smtClean="0"/>
              <a:t>METNET, EIT Raw Materials</a:t>
            </a:r>
          </a:p>
          <a:p>
            <a:pPr lvl="1"/>
            <a:r>
              <a:rPr lang="en-US" dirty="0"/>
              <a:t>European Pilot Plant Network for Extractive Metallurgy and Mineral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PROMETIA </a:t>
            </a:r>
          </a:p>
          <a:p>
            <a:pPr lvl="1"/>
            <a:r>
              <a:rPr lang="en-US" dirty="0"/>
              <a:t>An international non-profit association promoting innovation in mineral processing and extractive metallurgy for mining and recycling of raw materials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4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867438" y="404815"/>
            <a:ext cx="8063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latin typeface="Arial" charset="0"/>
                <a:ea typeface="ＭＳ Ｐゴシック" pitchFamily="34" charset="-128"/>
              </a:rPr>
              <a:t>Suomen</a:t>
            </a:r>
            <a:r>
              <a:rPr lang="en-US" sz="28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</a:rPr>
              <a:t>Geotieteiden</a:t>
            </a:r>
            <a:r>
              <a:rPr lang="en-US" sz="28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en-US" sz="2800" dirty="0" err="1" smtClean="0">
                <a:latin typeface="Arial" charset="0"/>
                <a:ea typeface="ＭＳ Ｐゴシック" pitchFamily="34" charset="-128"/>
              </a:rPr>
              <a:t>Tutkimuslaboratorio</a:t>
            </a:r>
            <a:r>
              <a:rPr lang="en-US" sz="2800" dirty="0" smtClean="0">
                <a:latin typeface="Arial" charset="0"/>
                <a:ea typeface="ＭＳ Ｐゴシック" pitchFamily="34" charset="-128"/>
              </a:rPr>
              <a:t> (SGL)</a:t>
            </a:r>
            <a:endParaRPr lang="en-US" sz="2800" b="1" dirty="0" smtClean="0">
              <a:latin typeface="Calibri" pitchFamily="34" charset="0"/>
              <a:ea typeface="ＭＳ Ｐゴシック" pitchFamily="34" charset="-128"/>
            </a:endParaRPr>
          </a:p>
          <a:p>
            <a:pPr algn="ctr"/>
            <a:r>
              <a:rPr lang="en-US" sz="2800" dirty="0" smtClean="0">
                <a:latin typeface="Arial" charset="0"/>
                <a:ea typeface="ＭＳ Ｐゴシック" pitchFamily="34" charset="-128"/>
              </a:rPr>
              <a:t>Finland Geosciences Research Laboratory (SGL)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114" y="1414518"/>
            <a:ext cx="885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Geological Survey of Finland (GTK) </a:t>
            </a:r>
            <a:r>
              <a:rPr lang="en-US" dirty="0" smtClean="0">
                <a:solidFill>
                  <a:schemeClr val="accent3"/>
                </a:solidFill>
                <a:latin typeface="+mj-lt"/>
                <a:cs typeface="Calibri"/>
              </a:rPr>
              <a:t>•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 Aalto University </a:t>
            </a:r>
            <a:r>
              <a:rPr lang="en-US" dirty="0" smtClean="0">
                <a:solidFill>
                  <a:schemeClr val="accent3"/>
                </a:solidFill>
                <a:latin typeface="+mj-lt"/>
                <a:cs typeface="Calibri"/>
              </a:rPr>
              <a:t>•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 University of Helsinki </a:t>
            </a:r>
            <a:r>
              <a:rPr lang="en-US" dirty="0" smtClean="0">
                <a:solidFill>
                  <a:schemeClr val="accent3"/>
                </a:solidFill>
                <a:latin typeface="+mj-lt"/>
                <a:cs typeface="Calibri"/>
              </a:rPr>
              <a:t>•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 University of Turku </a:t>
            </a:r>
            <a:r>
              <a:rPr lang="en-US" dirty="0" smtClean="0">
                <a:solidFill>
                  <a:schemeClr val="accent3"/>
                </a:solidFill>
                <a:latin typeface="+mj-lt"/>
                <a:cs typeface="Calibri"/>
              </a:rPr>
              <a:t>•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+mj-lt"/>
              </a:rPr>
              <a:t>Åbo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+mj-lt"/>
              </a:rPr>
              <a:t>Akademi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 University </a:t>
            </a:r>
            <a:r>
              <a:rPr lang="en-US" dirty="0" smtClean="0">
                <a:solidFill>
                  <a:schemeClr val="accent3"/>
                </a:solidFill>
                <a:latin typeface="+mj-lt"/>
                <a:cs typeface="Calibri"/>
              </a:rPr>
              <a:t>•</a:t>
            </a:r>
            <a:r>
              <a:rPr lang="en-US" dirty="0" smtClean="0">
                <a:solidFill>
                  <a:schemeClr val="accent3"/>
                </a:solidFill>
                <a:latin typeface="+mj-lt"/>
              </a:rPr>
              <a:t> University of Oulu </a:t>
            </a:r>
            <a:endParaRPr lang="en-US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15566" y="2635464"/>
            <a:ext cx="440889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600" dirty="0" smtClean="0">
                <a:latin typeface="Arial" charset="0"/>
                <a:ea typeface="ＭＳ Ｐゴシック" pitchFamily="34" charset="-128"/>
              </a:rPr>
              <a:t>Field Emission (High Resolution) Scanning Electron Microscope</a:t>
            </a:r>
          </a:p>
          <a:p>
            <a:endParaRPr lang="fi-FI" sz="1600" dirty="0" smtClean="0">
              <a:latin typeface="Arial" charset="0"/>
              <a:ea typeface="ＭＳ Ｐゴシック" pitchFamily="34" charset="-128"/>
            </a:endParaRPr>
          </a:p>
          <a:p>
            <a:endParaRPr lang="fi-FI" sz="1600" dirty="0" smtClean="0">
              <a:latin typeface="Arial" charset="0"/>
              <a:ea typeface="ＭＳ Ｐゴシック" pitchFamily="34" charset="-128"/>
            </a:endParaRPr>
          </a:p>
          <a:p>
            <a:r>
              <a:rPr lang="fi-FI" sz="1600" dirty="0" smtClean="0">
                <a:latin typeface="Arial" charset="0"/>
                <a:ea typeface="ＭＳ Ｐゴシック" pitchFamily="34" charset="-128"/>
              </a:rPr>
              <a:t>Single </a:t>
            </a:r>
            <a:r>
              <a:rPr lang="fi-FI" sz="1600" dirty="0">
                <a:latin typeface="Arial" charset="0"/>
                <a:ea typeface="ＭＳ Ｐゴシック" pitchFamily="34" charset="-128"/>
              </a:rPr>
              <a:t>Collector High Resolution Inductively Coupled Plasma Mass Spectrometer</a:t>
            </a:r>
          </a:p>
          <a:p>
            <a:endParaRPr lang="fi-FI" sz="1600" dirty="0">
              <a:latin typeface="Arial" charset="0"/>
              <a:ea typeface="ＭＳ Ｐゴシック" pitchFamily="34" charset="-128"/>
            </a:endParaRPr>
          </a:p>
          <a:p>
            <a:endParaRPr lang="fi-FI" sz="1600" dirty="0">
              <a:latin typeface="Arial" charset="0"/>
              <a:ea typeface="ＭＳ Ｐゴシック" pitchFamily="34" charset="-128"/>
            </a:endParaRPr>
          </a:p>
          <a:p>
            <a:r>
              <a:rPr lang="fi-FI" sz="1600" dirty="0" smtClean="0">
                <a:latin typeface="Arial" charset="0"/>
                <a:ea typeface="ＭＳ Ｐゴシック" pitchFamily="34" charset="-128"/>
              </a:rPr>
              <a:t>Multi-Collector High Resolution Inductively Coupled Plasma </a:t>
            </a:r>
            <a:r>
              <a:rPr lang="fi-FI" sz="1600" dirty="0" err="1" smtClean="0">
                <a:latin typeface="Arial" charset="0"/>
                <a:ea typeface="ＭＳ Ｐゴシック" pitchFamily="34" charset="-128"/>
              </a:rPr>
              <a:t>Mass</a:t>
            </a:r>
            <a:r>
              <a:rPr lang="fi-FI" sz="16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fi-FI" sz="1600" dirty="0" err="1" smtClean="0">
                <a:latin typeface="Arial" charset="0"/>
                <a:ea typeface="ＭＳ Ｐゴシック" pitchFamily="34" charset="-128"/>
              </a:rPr>
              <a:t>Spectrometer</a:t>
            </a:r>
            <a:endParaRPr lang="fi-FI" sz="1600" dirty="0" smtClean="0">
              <a:latin typeface="Arial" charset="0"/>
              <a:ea typeface="ＭＳ Ｐゴシック" pitchFamily="34" charset="-128"/>
            </a:endParaRPr>
          </a:p>
          <a:p>
            <a:endParaRPr lang="fi-FI" sz="1600" dirty="0">
              <a:latin typeface="Arial" charset="0"/>
              <a:ea typeface="ＭＳ Ｐゴシック" pitchFamily="34" charset="-128"/>
            </a:endParaRPr>
          </a:p>
          <a:p>
            <a:endParaRPr lang="fi-FI" sz="1600" dirty="0" smtClean="0">
              <a:latin typeface="Arial" charset="0"/>
              <a:ea typeface="ＭＳ Ｐゴシック" pitchFamily="34" charset="-128"/>
            </a:endParaRPr>
          </a:p>
          <a:p>
            <a:r>
              <a:rPr lang="fi-FI" sz="1600" i="1" dirty="0" smtClean="0">
                <a:solidFill>
                  <a:schemeClr val="accent3"/>
                </a:solidFill>
                <a:latin typeface="Arial" charset="0"/>
                <a:ea typeface="ＭＳ Ｐゴシック" pitchFamily="34" charset="-128"/>
              </a:rPr>
              <a:t>2016: 19 </a:t>
            </a:r>
            <a:r>
              <a:rPr lang="fi-FI" sz="1600" i="1" dirty="0" err="1" smtClean="0">
                <a:solidFill>
                  <a:schemeClr val="accent3"/>
                </a:solidFill>
                <a:latin typeface="Arial" charset="0"/>
                <a:ea typeface="ＭＳ Ｐゴシック" pitchFamily="34" charset="-128"/>
              </a:rPr>
              <a:t>peer-reviewed</a:t>
            </a:r>
            <a:r>
              <a:rPr lang="fi-FI" sz="1600" i="1" dirty="0" smtClean="0">
                <a:solidFill>
                  <a:schemeClr val="accent3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i-FI" sz="1600" i="1" dirty="0" err="1" smtClean="0">
                <a:solidFill>
                  <a:schemeClr val="accent3"/>
                </a:solidFill>
                <a:latin typeface="Arial" charset="0"/>
                <a:ea typeface="ＭＳ Ｐゴシック" pitchFamily="34" charset="-128"/>
              </a:rPr>
              <a:t>articles</a:t>
            </a:r>
            <a:endParaRPr lang="fi-FI" sz="1600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2" name="Content Placeholder 13" descr="_MG_72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29651" y="2380872"/>
            <a:ext cx="2849626" cy="1901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51" y="4383284"/>
            <a:ext cx="2849626" cy="1899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4" y="2715032"/>
            <a:ext cx="1935607" cy="290341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E1E0E2-02E0-44C1-8FC0-2F1E3CA74C8F}" type="datetime1">
              <a:rPr lang="en-US" smtClean="0"/>
              <a:t>11/10/2017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23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2203" y="545135"/>
            <a:ext cx="7887136" cy="439550"/>
          </a:xfrm>
        </p:spPr>
        <p:txBody>
          <a:bodyPr/>
          <a:lstStyle/>
          <a:p>
            <a:r>
              <a:rPr lang="fi-FI" dirty="0" smtClean="0"/>
              <a:t>MMA: </a:t>
            </a:r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5B0C90-A079-44C3-9543-BF20E4882CA8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3" y="1192808"/>
            <a:ext cx="875461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2202" y="545135"/>
            <a:ext cx="8790609" cy="439550"/>
          </a:xfrm>
        </p:spPr>
        <p:txBody>
          <a:bodyPr/>
          <a:lstStyle/>
          <a:p>
            <a:r>
              <a:rPr lang="fi-FI" sz="2600" dirty="0" err="1" smtClean="0"/>
              <a:t>Current</a:t>
            </a:r>
            <a:r>
              <a:rPr lang="fi-FI" sz="2600" dirty="0" smtClean="0"/>
              <a:t> </a:t>
            </a:r>
            <a:r>
              <a:rPr lang="fi-FI" sz="2600" dirty="0" err="1" smtClean="0"/>
              <a:t>Research</a:t>
            </a:r>
            <a:r>
              <a:rPr lang="fi-FI" sz="2600" dirty="0" smtClean="0"/>
              <a:t> </a:t>
            </a:r>
            <a:r>
              <a:rPr lang="fi-FI" sz="2600" dirty="0" err="1" smtClean="0"/>
              <a:t>Projects</a:t>
            </a:r>
            <a:r>
              <a:rPr lang="fi-FI" sz="2600" dirty="0" smtClean="0"/>
              <a:t>: </a:t>
            </a:r>
            <a:r>
              <a:rPr lang="fi-FI" sz="2600" dirty="0" err="1" smtClean="0"/>
              <a:t>Jointly</a:t>
            </a:r>
            <a:r>
              <a:rPr lang="fi-FI" sz="2600" dirty="0" smtClean="0"/>
              <a:t> </a:t>
            </a:r>
            <a:r>
              <a:rPr lang="fi-FI" sz="2600" dirty="0" err="1" smtClean="0"/>
              <a:t>with</a:t>
            </a:r>
            <a:r>
              <a:rPr lang="fi-FI" sz="2600" dirty="0" smtClean="0"/>
              <a:t> </a:t>
            </a:r>
            <a:r>
              <a:rPr lang="fi-FI" sz="2600" dirty="0" err="1" smtClean="0"/>
              <a:t>other</a:t>
            </a:r>
            <a:r>
              <a:rPr lang="fi-FI" sz="2600" dirty="0" smtClean="0"/>
              <a:t> GTK </a:t>
            </a:r>
            <a:r>
              <a:rPr lang="fi-FI" sz="2600" dirty="0" err="1" smtClean="0"/>
              <a:t>Units</a:t>
            </a:r>
            <a:endParaRPr lang="fi-FI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5B0C90-A079-44C3-9543-BF20E4882CA8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2" y="1542840"/>
            <a:ext cx="9419136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12202" y="545135"/>
            <a:ext cx="8790609" cy="439550"/>
          </a:xfrm>
        </p:spPr>
        <p:txBody>
          <a:bodyPr/>
          <a:lstStyle/>
          <a:p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Projects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5B0C90-A079-44C3-9543-BF20E4882CA8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pPr lvl="1"/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2" y="1645920"/>
            <a:ext cx="8870449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994532" y="2376576"/>
            <a:ext cx="7887136" cy="439550"/>
          </a:xfrm>
        </p:spPr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for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attention</a:t>
            </a:r>
            <a:r>
              <a:rPr lang="fi-FI" dirty="0" smtClean="0"/>
              <a:t>!</a:t>
            </a:r>
          </a:p>
          <a:p>
            <a:endParaRPr lang="fi-FI" dirty="0"/>
          </a:p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99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20656" y="1131250"/>
            <a:ext cx="8755641" cy="439550"/>
          </a:xfrm>
        </p:spPr>
        <p:txBody>
          <a:bodyPr/>
          <a:lstStyle/>
          <a:p>
            <a:r>
              <a:rPr lang="fi-FI" dirty="0" err="1"/>
              <a:t>GTK’s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and Innovation </a:t>
            </a:r>
            <a:r>
              <a:rPr lang="fi-FI" dirty="0" err="1"/>
              <a:t>Sector</a:t>
            </a:r>
            <a:endParaRPr lang="fi-FI" dirty="0"/>
          </a:p>
        </p:txBody>
      </p:sp>
      <p:sp>
        <p:nvSpPr>
          <p:cNvPr id="3" name="Oval 2"/>
          <p:cNvSpPr/>
          <p:nvPr/>
        </p:nvSpPr>
        <p:spPr>
          <a:xfrm rot="19567534">
            <a:off x="2482828" y="3548582"/>
            <a:ext cx="3534210" cy="1286240"/>
          </a:xfrm>
          <a:prstGeom prst="ellipse">
            <a:avLst/>
          </a:prstGeom>
          <a:solidFill>
            <a:srgbClr val="8AC8E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fi-FI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96422" y="1858936"/>
            <a:ext cx="2058967" cy="1676331"/>
          </a:xfrm>
          <a:prstGeom prst="ellipse">
            <a:avLst/>
          </a:prstGeom>
          <a:solidFill>
            <a:srgbClr val="B3E4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20550552">
            <a:off x="3166109" y="2479157"/>
            <a:ext cx="2260357" cy="1464844"/>
          </a:xfrm>
          <a:prstGeom prst="ellipse">
            <a:avLst/>
          </a:prstGeom>
          <a:solidFill>
            <a:srgbClr val="68AD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-Up Arrow 11"/>
          <p:cNvSpPr/>
          <p:nvPr/>
        </p:nvSpPr>
        <p:spPr>
          <a:xfrm rot="5400000">
            <a:off x="2979414" y="1274261"/>
            <a:ext cx="3379273" cy="5357792"/>
          </a:xfrm>
          <a:prstGeom prst="leftUpArrow">
            <a:avLst>
              <a:gd name="adj1" fmla="val 7580"/>
              <a:gd name="adj2" fmla="val 5230"/>
              <a:gd name="adj3" fmla="val 7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2943660" y="5329183"/>
            <a:ext cx="3205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COMMERCIALISATION OF INNOVATIONS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872069" y="3935139"/>
            <a:ext cx="2593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APPLICATION OF 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3445" y="2436514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3445" y="5181127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</a:p>
          <a:p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23124" y="3511148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</a:p>
          <a:p>
            <a:r>
              <a:rPr lang="fi-FI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 rot="19732929">
            <a:off x="3984039" y="3341802"/>
            <a:ext cx="2275004" cy="11668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98231" y="4322475"/>
            <a:ext cx="1545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2000">
              <a:buFontTx/>
              <a:buChar char="-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Basic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2000">
              <a:buFontTx/>
              <a:buChar char="-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1396" y="2217753"/>
            <a:ext cx="1749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2000">
              <a:buFontTx/>
              <a:buChar char="-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Product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2000">
              <a:buFontTx/>
              <a:buChar char="-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2000">
              <a:buFontTx/>
              <a:buChar char="-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2990" y="2712679"/>
            <a:ext cx="151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GTK</a:t>
            </a:r>
          </a:p>
          <a:p>
            <a:pPr indent="-72000">
              <a:buFontTx/>
              <a:buChar char="-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2000">
              <a:buFontTx/>
              <a:buChar char="-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Geodata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72000">
              <a:buFontTx/>
              <a:buChar char="-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1B5177-07BB-4601-8074-AF19DDE4E99A}" type="datetime1">
              <a:rPr lang="en-US" smtClean="0"/>
              <a:t>11/10/2017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60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020657" y="1131250"/>
            <a:ext cx="4918824" cy="439550"/>
          </a:xfrm>
        </p:spPr>
        <p:txBody>
          <a:bodyPr/>
          <a:lstStyle/>
          <a:p>
            <a:r>
              <a:rPr lang="fi-FI" dirty="0" err="1" smtClean="0"/>
              <a:t>Geomaterials</a:t>
            </a:r>
            <a:r>
              <a:rPr lang="fi-FI" dirty="0" smtClean="0"/>
              <a:t>: Definition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48C429-BF3D-44FD-8421-4234B3897C7D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0657" y="1766960"/>
            <a:ext cx="4089494" cy="3873731"/>
          </a:xfrm>
        </p:spPr>
        <p:txBody>
          <a:bodyPr>
            <a:normAutofit/>
          </a:bodyPr>
          <a:lstStyle/>
          <a:p>
            <a:r>
              <a:rPr lang="fi-FI" dirty="0" err="1"/>
              <a:t>Primary</a:t>
            </a:r>
            <a:r>
              <a:rPr lang="fi-FI" dirty="0"/>
              <a:t> and </a:t>
            </a:r>
            <a:r>
              <a:rPr lang="fi-FI" dirty="0" err="1"/>
              <a:t>secondary</a:t>
            </a:r>
            <a:r>
              <a:rPr lang="fi-FI" dirty="0"/>
              <a:t> </a:t>
            </a:r>
            <a:r>
              <a:rPr lang="fi-FI" dirty="0" err="1"/>
              <a:t>raw</a:t>
            </a:r>
            <a:r>
              <a:rPr lang="fi-FI" dirty="0"/>
              <a:t> </a:t>
            </a:r>
            <a:r>
              <a:rPr lang="fi-FI" dirty="0" err="1"/>
              <a:t>materials</a:t>
            </a:r>
            <a:endParaRPr lang="fi-FI" dirty="0"/>
          </a:p>
          <a:p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mineral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materials</a:t>
            </a:r>
            <a:endParaRPr lang="fi-FI" dirty="0" smtClean="0"/>
          </a:p>
          <a:p>
            <a:r>
              <a:rPr lang="en-US" dirty="0" smtClean="0"/>
              <a:t>Naturally occurring</a:t>
            </a:r>
          </a:p>
          <a:p>
            <a:pPr lvl="1"/>
            <a:r>
              <a:rPr lang="en-US" dirty="0" smtClean="0"/>
              <a:t>Rocks</a:t>
            </a:r>
            <a:r>
              <a:rPr lang="en-US" dirty="0"/>
              <a:t>, sediments and </a:t>
            </a:r>
            <a:r>
              <a:rPr lang="en-US" dirty="0" smtClean="0"/>
              <a:t>soils</a:t>
            </a:r>
          </a:p>
          <a:p>
            <a:r>
              <a:rPr lang="fi-FI" dirty="0" err="1" smtClean="0"/>
              <a:t>Refined</a:t>
            </a:r>
            <a:r>
              <a:rPr lang="fi-FI" dirty="0" smtClean="0"/>
              <a:t>, </a:t>
            </a:r>
            <a:r>
              <a:rPr lang="fi-FI" dirty="0" err="1" smtClean="0"/>
              <a:t>processed</a:t>
            </a:r>
            <a:r>
              <a:rPr lang="fi-FI" dirty="0" smtClean="0"/>
              <a:t>, </a:t>
            </a:r>
            <a:r>
              <a:rPr lang="fi-FI" dirty="0" err="1" smtClean="0"/>
              <a:t>manufactured</a:t>
            </a:r>
            <a:r>
              <a:rPr lang="fi-FI" dirty="0" smtClean="0"/>
              <a:t> and </a:t>
            </a:r>
            <a:r>
              <a:rPr lang="fi-FI" dirty="0" err="1" smtClean="0"/>
              <a:t>recycled</a:t>
            </a:r>
            <a:r>
              <a:rPr lang="fi-FI" dirty="0" smtClean="0"/>
              <a:t> </a:t>
            </a:r>
            <a:r>
              <a:rPr lang="fi-FI" dirty="0" err="1" smtClean="0"/>
              <a:t>materials</a:t>
            </a:r>
            <a:endParaRPr lang="fi-FI" dirty="0" smtClean="0"/>
          </a:p>
          <a:p>
            <a:pPr lvl="1"/>
            <a:r>
              <a:rPr lang="en-US" dirty="0" smtClean="0"/>
              <a:t>Cement, concrete, slag  </a:t>
            </a:r>
            <a:endParaRPr lang="en-US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057" y="724192"/>
            <a:ext cx="1918153" cy="2882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54" y="3648976"/>
            <a:ext cx="3731963" cy="1879781"/>
          </a:xfrm>
          <a:prstGeom prst="rect">
            <a:avLst/>
          </a:prstGeom>
        </p:spPr>
      </p:pic>
      <p:pic>
        <p:nvPicPr>
          <p:cNvPr id="10" name="Picture 4" descr="DSCN4827 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907" y="2067697"/>
            <a:ext cx="1776113" cy="15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07" y="724192"/>
            <a:ext cx="1768110" cy="1326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79623" y="2108887"/>
            <a:ext cx="307777" cy="15391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sz="800" dirty="0" smtClean="0"/>
              <a:t>Photo: Kari A. Kinnunen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8051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GTK Offices and Units </a:t>
            </a:r>
            <a:endParaRPr lang="en-US" sz="2000" dirty="0"/>
          </a:p>
        </p:txBody>
      </p:sp>
      <p:pic>
        <p:nvPicPr>
          <p:cNvPr id="13" name="Picture 12" descr="GTK_toimipaik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480" y="1639787"/>
            <a:ext cx="3061087" cy="44848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08862" y="1783532"/>
            <a:ext cx="5101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Geoenergy</a:t>
            </a:r>
            <a:endParaRPr lang="en-US" sz="1600" dirty="0" smtClean="0">
              <a:solidFill>
                <a:srgbClr val="57575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Engineering Geology and Land Use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Subsurface Construction and Waste Disposal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Environmental Geology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Marine Geology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Ore Geology and Mineral Economics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Mineral Resources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Industrial Minerals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Mineral Processing and Materials Research (MMA)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Peat Resources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Groundwater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Applied Geophysics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Industrial Environments and Recycling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Regional Geodata and Interpretation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Corporate Geodata Management</a:t>
            </a:r>
          </a:p>
          <a:p>
            <a:r>
              <a:rPr lang="en-US" sz="1600" dirty="0" smtClean="0">
                <a:solidFill>
                  <a:srgbClr val="575756"/>
                </a:solidFill>
                <a:latin typeface="Arial" pitchFamily="34" charset="0"/>
                <a:cs typeface="Arial" pitchFamily="34" charset="0"/>
              </a:rPr>
              <a:t>Digital Products and Services</a:t>
            </a:r>
          </a:p>
          <a:p>
            <a:endParaRPr lang="en-US" sz="1600" dirty="0" smtClean="0">
              <a:solidFill>
                <a:srgbClr val="575756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57575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811CAA-B0B5-4C54-B0EC-170B5AE556CA}" type="datetime1">
              <a:rPr lang="en-US" smtClean="0"/>
              <a:t>11/10/2017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03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73970" y="689684"/>
            <a:ext cx="8419070" cy="439550"/>
          </a:xfrm>
        </p:spPr>
        <p:txBody>
          <a:bodyPr/>
          <a:lstStyle/>
          <a:p>
            <a:r>
              <a:rPr lang="en-US" dirty="0"/>
              <a:t>Mineral Processing and Materials Research </a:t>
            </a:r>
            <a:r>
              <a:rPr lang="en-US" dirty="0" smtClean="0"/>
              <a:t>Unit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48C429-BF3D-44FD-8421-4234B3897C7D}" type="datetime1">
              <a:rPr lang="en-US" smtClean="0"/>
              <a:t>11/10/2017</a:t>
            </a:fld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0657" y="1766960"/>
            <a:ext cx="4416316" cy="3873731"/>
          </a:xfrm>
        </p:spPr>
        <p:txBody>
          <a:bodyPr>
            <a:normAutofit/>
          </a:bodyPr>
          <a:lstStyle/>
          <a:p>
            <a:r>
              <a:rPr lang="fi-FI" dirty="0" err="1" smtClean="0"/>
              <a:t>Mintec</a:t>
            </a:r>
            <a:r>
              <a:rPr lang="fi-FI" dirty="0" smtClean="0"/>
              <a:t>, Outokumpu</a:t>
            </a:r>
          </a:p>
          <a:p>
            <a:pPr lvl="1"/>
            <a:r>
              <a:rPr lang="fi-FI" dirty="0" err="1" smtClean="0"/>
              <a:t>Pilot</a:t>
            </a:r>
            <a:r>
              <a:rPr lang="fi-FI" dirty="0" smtClean="0"/>
              <a:t> </a:t>
            </a:r>
            <a:r>
              <a:rPr lang="fi-FI" dirty="0" err="1" smtClean="0"/>
              <a:t>plant</a:t>
            </a:r>
            <a:endParaRPr lang="fi-FI" dirty="0" smtClean="0"/>
          </a:p>
          <a:p>
            <a:pPr lvl="1"/>
            <a:r>
              <a:rPr lang="fi-FI" dirty="0" err="1" smtClean="0"/>
              <a:t>Mineral</a:t>
            </a:r>
            <a:r>
              <a:rPr lang="fi-FI" dirty="0" smtClean="0"/>
              <a:t> </a:t>
            </a:r>
            <a:r>
              <a:rPr lang="fi-FI" dirty="0" err="1" smtClean="0"/>
              <a:t>processing</a:t>
            </a:r>
            <a:r>
              <a:rPr lang="fi-FI" dirty="0" smtClean="0"/>
              <a:t> </a:t>
            </a:r>
            <a:r>
              <a:rPr lang="fi-FI" dirty="0" err="1" smtClean="0"/>
              <a:t>laboratory</a:t>
            </a:r>
            <a:endParaRPr lang="fi-FI" dirty="0" smtClean="0"/>
          </a:p>
          <a:p>
            <a:pPr lvl="1"/>
            <a:r>
              <a:rPr lang="fi-FI" dirty="0" err="1" smtClean="0"/>
              <a:t>Mineralogical</a:t>
            </a:r>
            <a:r>
              <a:rPr lang="fi-FI" dirty="0" smtClean="0"/>
              <a:t> </a:t>
            </a:r>
            <a:r>
              <a:rPr lang="fi-FI" dirty="0" err="1" smtClean="0"/>
              <a:t>laboratory</a:t>
            </a:r>
            <a:endParaRPr lang="fi-FI" dirty="0" smtClean="0"/>
          </a:p>
          <a:p>
            <a:pPr lvl="1"/>
            <a:r>
              <a:rPr lang="fi-FI" dirty="0" err="1" smtClean="0"/>
              <a:t>Staff</a:t>
            </a:r>
            <a:r>
              <a:rPr lang="fi-FI" dirty="0" smtClean="0"/>
              <a:t> </a:t>
            </a:r>
            <a:r>
              <a:rPr lang="fi-FI" dirty="0" err="1" smtClean="0"/>
              <a:t>ca</a:t>
            </a:r>
            <a:r>
              <a:rPr lang="fi-FI" dirty="0" smtClean="0"/>
              <a:t> 35</a:t>
            </a:r>
          </a:p>
          <a:p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Laboratory</a:t>
            </a:r>
            <a:r>
              <a:rPr lang="fi-FI" dirty="0" smtClean="0"/>
              <a:t>, Espoo</a:t>
            </a:r>
          </a:p>
          <a:p>
            <a:pPr lvl="1"/>
            <a:r>
              <a:rPr lang="fi-FI" dirty="0" err="1" smtClean="0"/>
              <a:t>Mineralogical</a:t>
            </a:r>
            <a:r>
              <a:rPr lang="fi-FI" dirty="0" smtClean="0"/>
              <a:t> </a:t>
            </a:r>
            <a:r>
              <a:rPr lang="fi-FI" dirty="0" err="1" smtClean="0"/>
              <a:t>laboratory</a:t>
            </a:r>
            <a:endParaRPr lang="fi-FI" dirty="0" smtClean="0"/>
          </a:p>
          <a:p>
            <a:pPr lvl="1"/>
            <a:r>
              <a:rPr lang="fi-FI" dirty="0" err="1" smtClean="0"/>
              <a:t>Isotope</a:t>
            </a:r>
            <a:r>
              <a:rPr lang="fi-FI" dirty="0" smtClean="0"/>
              <a:t> </a:t>
            </a:r>
            <a:r>
              <a:rPr lang="fi-FI" dirty="0" err="1" smtClean="0"/>
              <a:t>geology</a:t>
            </a:r>
            <a:r>
              <a:rPr lang="fi-FI" dirty="0" smtClean="0"/>
              <a:t> </a:t>
            </a:r>
            <a:r>
              <a:rPr lang="fi-FI" dirty="0" err="1" smtClean="0"/>
              <a:t>laboratory</a:t>
            </a:r>
            <a:endParaRPr lang="fi-FI" dirty="0" smtClean="0"/>
          </a:p>
          <a:p>
            <a:pPr lvl="1"/>
            <a:r>
              <a:rPr lang="fi-FI" dirty="0" err="1" smtClean="0"/>
              <a:t>Staff</a:t>
            </a:r>
            <a:r>
              <a:rPr lang="fi-FI" dirty="0" smtClean="0"/>
              <a:t> </a:t>
            </a:r>
            <a:r>
              <a:rPr lang="fi-FI" dirty="0" err="1" smtClean="0"/>
              <a:t>ca</a:t>
            </a:r>
            <a:r>
              <a:rPr lang="fi-FI" dirty="0" smtClean="0"/>
              <a:t> 20</a:t>
            </a:r>
          </a:p>
          <a:p>
            <a:r>
              <a:rPr lang="fi-FI" dirty="0" smtClean="0"/>
              <a:t>Risto Pietilä, </a:t>
            </a:r>
            <a:r>
              <a:rPr lang="fi-FI" dirty="0" err="1" smtClean="0"/>
              <a:t>Head</a:t>
            </a:r>
            <a:r>
              <a:rPr lang="fi-FI" dirty="0" smtClean="0"/>
              <a:t> of </a:t>
            </a:r>
            <a:r>
              <a:rPr lang="fi-FI" dirty="0" err="1" smtClean="0"/>
              <a:t>Unit</a:t>
            </a:r>
            <a:endParaRPr lang="en-US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46" y="1766960"/>
            <a:ext cx="2628731" cy="1753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47" y="3707632"/>
            <a:ext cx="2628730" cy="20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>
          <a:xfrm>
            <a:off x="960377" y="297987"/>
            <a:ext cx="7887136" cy="828928"/>
          </a:xfrm>
        </p:spPr>
        <p:txBody>
          <a:bodyPr/>
          <a:lstStyle/>
          <a:p>
            <a:pPr algn="ctr"/>
            <a:r>
              <a:rPr lang="fi-FI" sz="2400" dirty="0" smtClean="0">
                <a:solidFill>
                  <a:schemeClr val="tx1"/>
                </a:solidFill>
              </a:rPr>
              <a:t>Advanced </a:t>
            </a:r>
            <a:r>
              <a:rPr lang="fi-FI" sz="2400" dirty="0" err="1" smtClean="0">
                <a:solidFill>
                  <a:schemeClr val="tx1"/>
                </a:solidFill>
              </a:rPr>
              <a:t>mineralogical</a:t>
            </a:r>
            <a:r>
              <a:rPr lang="fi-FI" sz="2400" dirty="0" smtClean="0">
                <a:solidFill>
                  <a:schemeClr val="tx1"/>
                </a:solidFill>
              </a:rPr>
              <a:t> and </a:t>
            </a:r>
            <a:r>
              <a:rPr lang="fi-FI" sz="2400" dirty="0" err="1" smtClean="0">
                <a:solidFill>
                  <a:schemeClr val="tx1"/>
                </a:solidFill>
              </a:rPr>
              <a:t>materials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characterization</a:t>
            </a:r>
            <a:endParaRPr lang="fi-FI" sz="24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fi-FI" sz="2400" i="1" dirty="0" err="1" smtClean="0">
                <a:solidFill>
                  <a:schemeClr val="accent3"/>
                </a:solidFill>
              </a:rPr>
              <a:t>from</a:t>
            </a:r>
            <a:r>
              <a:rPr lang="fi-FI" sz="2400" i="1" dirty="0" smtClean="0">
                <a:solidFill>
                  <a:schemeClr val="accent3"/>
                </a:solidFill>
              </a:rPr>
              <a:t> nanoscale to kilotons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551" y="1126915"/>
            <a:ext cx="89807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r>
              <a:rPr lang="fi-FI" sz="1600" i="1" dirty="0" err="1" smtClean="0">
                <a:latin typeface="Arial" pitchFamily="34" charset="0"/>
                <a:cs typeface="Arial" pitchFamily="34" charset="0"/>
              </a:rPr>
              <a:t>Entire</a:t>
            </a:r>
            <a:r>
              <a:rPr lang="fi-FI" sz="1600" i="1" dirty="0" smtClean="0">
                <a:latin typeface="Arial" pitchFamily="34" charset="0"/>
                <a:cs typeface="Arial" pitchFamily="34" charset="0"/>
              </a:rPr>
              <a:t> research chain from </a:t>
            </a:r>
            <a:r>
              <a:rPr lang="fi-FI" sz="1600" b="1" i="1" dirty="0" smtClean="0">
                <a:latin typeface="Arial" pitchFamily="34" charset="0"/>
                <a:cs typeface="Arial" pitchFamily="34" charset="0"/>
              </a:rPr>
              <a:t>nanoparticles to micron scale major, trace and isotope compositional studies to bench top scale method testing to tens or hundreds of tons pilot scale </a:t>
            </a:r>
            <a:r>
              <a:rPr lang="fi-FI" sz="1600" b="1" i="1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fi-FI" sz="1600" i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i-FI" sz="1600" i="1" dirty="0" err="1" smtClean="0">
                <a:latin typeface="Arial" pitchFamily="34" charset="0"/>
                <a:cs typeface="Arial" pitchFamily="34" charset="0"/>
              </a:rPr>
              <a:t>proof</a:t>
            </a:r>
            <a:r>
              <a:rPr lang="fi-FI" sz="1600" i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i-FI" sz="1600" i="1" dirty="0" err="1" smtClean="0">
                <a:latin typeface="Arial" pitchFamily="34" charset="0"/>
                <a:cs typeface="Arial" pitchFamily="34" charset="0"/>
              </a:rPr>
              <a:t>concept</a:t>
            </a:r>
            <a:r>
              <a:rPr lang="fi-FI" sz="1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Long experience with different kinds of ore types including base metals, precious metals, industrial minerals, rare earth elements and diamonds.</a:t>
            </a:r>
          </a:p>
          <a:p>
            <a:pPr lvl="1"/>
            <a:endParaRPr lang="fi-FI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fi-FI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Mineralogical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i-FI" sz="1600" i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• Process samples, ore deposits, secondary and recycled materials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• State-of-the-art techniques MLA, FE-SEM, EPMA, XRD, XCT</a:t>
            </a:r>
          </a:p>
          <a:p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Isotope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geology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Nearly all types of samples, solids and liquids</a:t>
            </a:r>
          </a:p>
          <a:p>
            <a:pPr marL="0"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State-of-the-art techniques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SC-ICP-MS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MC-ICP-MS</a:t>
            </a:r>
          </a:p>
          <a:p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Bench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tests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/>
            <a:r>
              <a:rPr lang="fi-FI" sz="1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fi-FI" sz="1600" dirty="0" err="1">
                <a:latin typeface="Arial" pitchFamily="34" charset="0"/>
                <a:cs typeface="Arial" pitchFamily="34" charset="0"/>
              </a:rPr>
              <a:t>All</a:t>
            </a:r>
            <a:r>
              <a:rPr lang="fi-FI" sz="1600" dirty="0">
                <a:latin typeface="Arial" pitchFamily="34" charset="0"/>
                <a:cs typeface="Arial" pitchFamily="34" charset="0"/>
              </a:rPr>
              <a:t> common </a:t>
            </a:r>
            <a:r>
              <a:rPr lang="fi-FI" sz="1600" dirty="0" err="1">
                <a:latin typeface="Arial" pitchFamily="34" charset="0"/>
                <a:cs typeface="Arial" pitchFamily="34" charset="0"/>
              </a:rPr>
              <a:t>beneficiation</a:t>
            </a:r>
            <a:r>
              <a:rPr lang="fi-FI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>
                <a:latin typeface="Arial" pitchFamily="34" charset="0"/>
                <a:cs typeface="Arial" pitchFamily="34" charset="0"/>
              </a:rPr>
              <a:t>methods</a:t>
            </a:r>
            <a:r>
              <a:rPr lang="fi-FI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Mini-pilot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tests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Feed capacity range 10-50 kg/h </a:t>
            </a:r>
          </a:p>
          <a:p>
            <a:pPr marL="0" lvl="1"/>
            <a:r>
              <a:rPr lang="en-US" sz="1600" dirty="0">
                <a:latin typeface="Arial" pitchFamily="34" charset="0"/>
                <a:cs typeface="Arial" pitchFamily="34" charset="0"/>
              </a:rPr>
              <a:t>• Typical sample size 400 – 2000 kg </a:t>
            </a:r>
          </a:p>
          <a:p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Pilot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plant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600" dirty="0" err="1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tests</a:t>
            </a:r>
            <a:r>
              <a:rPr lang="fi-FI" sz="16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Feed capacity range 0,2 – 5 tons/h </a:t>
            </a:r>
          </a:p>
          <a:p>
            <a:pPr marL="0" lvl="1"/>
            <a:r>
              <a:rPr lang="en-US" sz="1600" dirty="0">
                <a:latin typeface="Arial" pitchFamily="34" charset="0"/>
                <a:cs typeface="Arial" pitchFamily="34" charset="0"/>
              </a:rPr>
              <a:t>• Typical sample size 20 – 300 tons (max 15 000 tons)</a:t>
            </a:r>
            <a:endParaRPr lang="fi-FI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stage_navi_20131202_171237.bmp"/>
          <p:cNvPicPr>
            <a:picLocks noChangeAspect="1"/>
          </p:cNvPicPr>
          <p:nvPr/>
        </p:nvPicPr>
        <p:blipFill>
          <a:blip r:embed="rId2" cstate="print"/>
          <a:srcRect t="10418"/>
          <a:stretch>
            <a:fillRect/>
          </a:stretch>
        </p:blipFill>
        <p:spPr>
          <a:xfrm>
            <a:off x="7229156" y="2831241"/>
            <a:ext cx="2551364" cy="182962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394" y="4740834"/>
            <a:ext cx="2551364" cy="191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1AE1DE-C32E-41FE-99AD-CA5B6F77A433}" type="datetime1">
              <a:rPr lang="en-US" smtClean="0"/>
              <a:t>11/10/2017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0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GSF\MMA\MMA Laboratories figure_version 12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9" y="65730"/>
            <a:ext cx="7214099" cy="521733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3258750" y="2841819"/>
            <a:ext cx="1303867" cy="41486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00" b="1" dirty="0" smtClean="0">
                <a:solidFill>
                  <a:srgbClr val="FF0000"/>
                </a:solidFill>
              </a:rPr>
              <a:t>3D </a:t>
            </a:r>
            <a:r>
              <a:rPr lang="fi-FI" sz="800" b="1" dirty="0" err="1" smtClean="0">
                <a:solidFill>
                  <a:srgbClr val="FF0000"/>
                </a:solidFill>
              </a:rPr>
              <a:t>characterization</a:t>
            </a:r>
            <a:endParaRPr lang="fi-FI" sz="800" b="1" dirty="0">
              <a:solidFill>
                <a:srgbClr val="FF0000"/>
              </a:solidFill>
            </a:endParaRPr>
          </a:p>
        </p:txBody>
      </p:sp>
      <p:pic>
        <p:nvPicPr>
          <p:cNvPr id="6" name="Picture 8" descr="gan_alt LA rasters.jpg"/>
          <p:cNvPicPr>
            <a:picLocks noChangeAspect="1"/>
          </p:cNvPicPr>
          <p:nvPr/>
        </p:nvPicPr>
        <p:blipFill>
          <a:blip r:embed="rId4" cstate="print">
            <a:lum bright="-14000" contrast="20000"/>
          </a:blip>
          <a:srcRect/>
          <a:stretch>
            <a:fillRect/>
          </a:stretch>
        </p:blipFill>
        <p:spPr bwMode="auto">
          <a:xfrm>
            <a:off x="7563967" y="3583226"/>
            <a:ext cx="2353181" cy="163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_MG_74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3967" y="5290769"/>
            <a:ext cx="2350846" cy="1567231"/>
          </a:xfrm>
          <a:prstGeom prst="rect">
            <a:avLst/>
          </a:prstGeom>
        </p:spPr>
      </p:pic>
      <p:pic>
        <p:nvPicPr>
          <p:cNvPr id="7" name="Picture 6" descr="Layered_RH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67196" y="6153"/>
            <a:ext cx="2348930" cy="1883562"/>
          </a:xfrm>
          <a:prstGeom prst="rect">
            <a:avLst/>
          </a:prstGeom>
        </p:spPr>
      </p:pic>
      <p:pic>
        <p:nvPicPr>
          <p:cNvPr id="13" name="Picture 12" descr="Geofoorumi_Outokumpu_090813_0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7343" y="1928836"/>
            <a:ext cx="2370727" cy="1580484"/>
          </a:xfrm>
          <a:prstGeom prst="rect">
            <a:avLst/>
          </a:prstGeom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165109" y="5290769"/>
            <a:ext cx="72140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Electron optics -  X-ray diffraction -  Radiogenic isotopes -  X-ray tomography - Selective fragmentation </a:t>
            </a:r>
            <a:endParaRPr lang="en-US" sz="13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09" y="5751218"/>
            <a:ext cx="725962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applications: Multidisciplinary </a:t>
            </a:r>
            <a:r>
              <a:rPr lang="en-US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adding: </a:t>
            </a:r>
            <a:r>
              <a:rPr lang="en-US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</a:t>
            </a:r>
            <a:r>
              <a:rPr lang="en-US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universities and other research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and laboratory knowhow to benefit the Client: Processes, materials, </a:t>
            </a:r>
            <a:r>
              <a:rPr lang="en-US" sz="12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products, technologies</a:t>
            </a:r>
            <a:endParaRPr lang="en-US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17812" y="785923"/>
            <a:ext cx="91059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1700" b="1" dirty="0" smtClean="0">
                <a:latin typeface="Calibri" pitchFamily="34" charset="0"/>
                <a:ea typeface="ＭＳ Ｐゴシック" pitchFamily="34" charset="-128"/>
              </a:rPr>
              <a:t>Espoo</a:t>
            </a:r>
            <a:endParaRPr lang="en-US" sz="1700" b="1" dirty="0">
              <a:latin typeface="Calibri" pitchFamily="34" charset="0"/>
              <a:ea typeface="ＭＳ Ｐゴシック" pitchFamily="34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XRD: mineral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identification, clay structural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studies</a:t>
            </a:r>
            <a:endParaRPr lang="en-US" sz="1700" dirty="0">
              <a:latin typeface="Calibri" pitchFamily="34" charset="0"/>
              <a:ea typeface="ＭＳ Ｐゴシック" pitchFamily="34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LV-SEM-EDS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and FE-SEM-EDS: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high resolution imaging, automated mineralogy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EPMA: quantitative major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and minor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elements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err="1" smtClean="0">
                <a:latin typeface="Calibri" pitchFamily="34" charset="0"/>
                <a:ea typeface="ＭＳ Ｐゴシック" pitchFamily="34" charset="-128"/>
              </a:rPr>
              <a:t>selFrag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: High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voltage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pulse power for selective fragmentation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(LA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)-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MC-ICP-MS: High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precision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radiogenic isotopes in solutions and in solids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(LA)-SC-ICP-MS: Trace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elements to </a:t>
            </a:r>
            <a:r>
              <a:rPr lang="en-US" sz="1700" dirty="0" err="1">
                <a:latin typeface="Calibri" pitchFamily="34" charset="0"/>
                <a:ea typeface="ＭＳ Ｐゴシック" pitchFamily="34" charset="-128"/>
              </a:rPr>
              <a:t>ppt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 LOD in solutions and ppb LOD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in solids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Automated ion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chromatograph for cations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Cavity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ring-down spectroscopy system: Stable isotopes on water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itchFamily="34" charset="0"/>
                <a:ea typeface="ＭＳ Ｐゴシック" pitchFamily="34" charset="-128"/>
              </a:rPr>
              <a:t>High energy </a:t>
            </a:r>
            <a:r>
              <a:rPr lang="en-US" sz="1700" b="1" dirty="0" err="1">
                <a:latin typeface="Calibri" pitchFamily="34" charset="0"/>
                <a:ea typeface="ＭＳ Ｐゴシック" pitchFamily="34" charset="-128"/>
              </a:rPr>
              <a:t>microCT</a:t>
            </a:r>
            <a:r>
              <a:rPr lang="en-US" sz="1700" b="1" dirty="0">
                <a:latin typeface="Calibri" pitchFamily="34" charset="0"/>
                <a:ea typeface="ＭＳ Ｐゴシック" pitchFamily="34" charset="-128"/>
              </a:rPr>
              <a:t> scanner: 3D scanning of </a:t>
            </a:r>
            <a:r>
              <a:rPr lang="en-US" sz="1700" b="1" dirty="0" smtClean="0">
                <a:latin typeface="Calibri" pitchFamily="34" charset="0"/>
                <a:ea typeface="ＭＳ Ｐゴシック" pitchFamily="34" charset="-128"/>
              </a:rPr>
              <a:t>solids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Mineral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separation and clean chemistry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laboratories &amp; technical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facilities for sample preparation</a:t>
            </a:r>
            <a:endParaRPr lang="fi-FI" sz="1700" dirty="0">
              <a:ea typeface="ＭＳ Ｐゴシック" pitchFamily="34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700" dirty="0">
              <a:latin typeface="Calibri" pitchFamily="34" charset="0"/>
              <a:ea typeface="ＭＳ Ｐゴシック" pitchFamily="34" charset="-128"/>
            </a:endParaRPr>
          </a:p>
          <a:p>
            <a:pPr defTabSz="457200"/>
            <a:r>
              <a:rPr lang="en-US" sz="1700" b="1" dirty="0" smtClean="0">
                <a:latin typeface="Calibri" pitchFamily="34" charset="0"/>
                <a:ea typeface="ＭＳ Ｐゴシック" pitchFamily="34" charset="-128"/>
              </a:rPr>
              <a:t>Outokumpu</a:t>
            </a:r>
            <a:endParaRPr lang="en-US" sz="1700" b="1" dirty="0">
              <a:latin typeface="Calibri" pitchFamily="34" charset="0"/>
              <a:ea typeface="ＭＳ Ｐゴシック" pitchFamily="34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XRD: mineral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identification	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MLA and FE-SEM-MLA/QEMSCAN: </a:t>
            </a:r>
            <a:r>
              <a:rPr lang="en-US" sz="1700" dirty="0">
                <a:latin typeface="Calibri" pitchFamily="34" charset="0"/>
                <a:ea typeface="ＭＳ Ｐゴシック" pitchFamily="34" charset="-128"/>
              </a:rPr>
              <a:t>high resolution imaging, </a:t>
            </a: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advanced process mineralogy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itchFamily="34" charset="0"/>
                <a:ea typeface="ＭＳ Ｐゴシック" pitchFamily="34" charset="-128"/>
              </a:rPr>
              <a:t>Technical facilities for sample preparation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New in 2018: Raman microscope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700" dirty="0" smtClean="0">
              <a:latin typeface="Calibri" pitchFamily="34" charset="0"/>
              <a:ea typeface="ＭＳ Ｐゴシック" pitchFamily="34" charset="-128"/>
            </a:endParaRPr>
          </a:p>
          <a:p>
            <a:pPr defTabSz="457200"/>
            <a:endParaRPr lang="en-US" sz="17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908921" y="231462"/>
            <a:ext cx="6974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itchFamily="34" charset="0"/>
                <a:ea typeface="ＭＳ Ｐゴシック" pitchFamily="34" charset="-128"/>
              </a:rPr>
              <a:t>Mineralogy and Isotope Geology Laboratories</a:t>
            </a:r>
            <a:endParaRPr lang="en-US" sz="2800" b="1" dirty="0"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633" y="5436973"/>
            <a:ext cx="9901283" cy="1304368"/>
            <a:chOff x="-1633" y="5436973"/>
            <a:chExt cx="9901283" cy="130436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22721" y="5436973"/>
              <a:ext cx="5538057" cy="130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575" y="5451099"/>
              <a:ext cx="1896388" cy="1228094"/>
            </a:xfrm>
            <a:prstGeom prst="rect">
              <a:avLst/>
            </a:prstGeom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633" y="5451021"/>
              <a:ext cx="1709951" cy="1241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Placeholder 7" descr="_MG_6596.JPG"/>
            <p:cNvPicPr>
              <a:picLocks noChangeAspect="1"/>
            </p:cNvPicPr>
            <p:nvPr/>
          </p:nvPicPr>
          <p:blipFill>
            <a:blip r:embed="rId5" cstate="print"/>
            <a:srcRect l="6622" r="6622"/>
            <a:stretch>
              <a:fillRect/>
            </a:stretch>
          </p:blipFill>
          <p:spPr>
            <a:xfrm>
              <a:off x="9142402" y="5460374"/>
              <a:ext cx="757248" cy="128096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05336" y="665192"/>
            <a:ext cx="8856663" cy="7747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Mineral Processing at Bench Scale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0666" y="1989852"/>
            <a:ext cx="3807853" cy="4103687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fi-FI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i-FI" sz="1800" dirty="0" smtClean="0">
                <a:solidFill>
                  <a:schemeClr val="tx1"/>
                </a:solidFill>
              </a:rPr>
              <a:t>Comminution and classification </a:t>
            </a:r>
          </a:p>
          <a:p>
            <a:pPr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  Flotation</a:t>
            </a:r>
          </a:p>
          <a:p>
            <a:pPr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  Hydrometallurgy</a:t>
            </a:r>
          </a:p>
          <a:p>
            <a:pPr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  Magnetic separation</a:t>
            </a:r>
          </a:p>
          <a:p>
            <a:pPr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  Gravity separation</a:t>
            </a:r>
          </a:p>
          <a:p>
            <a:pPr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  </a:t>
            </a:r>
            <a:r>
              <a:rPr lang="fi-FI" sz="1800" dirty="0" err="1" smtClean="0">
                <a:solidFill>
                  <a:schemeClr val="tx1"/>
                </a:solidFill>
              </a:rPr>
              <a:t>Dewatering</a:t>
            </a:r>
            <a:endParaRPr lang="fi-FI" sz="1800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ct val="30000"/>
              </a:spcAft>
              <a:buFont typeface="Arial" pitchFamily="34" charset="0"/>
              <a:buChar char="•"/>
            </a:pPr>
            <a:r>
              <a:rPr lang="fi-FI" sz="1800" dirty="0" smtClean="0">
                <a:solidFill>
                  <a:schemeClr val="tx1"/>
                </a:solidFill>
              </a:rPr>
              <a:t>  </a:t>
            </a:r>
            <a:r>
              <a:rPr lang="fi-FI" sz="1800" dirty="0" err="1" smtClean="0">
                <a:solidFill>
                  <a:schemeClr val="tx1"/>
                </a:solidFill>
              </a:rPr>
              <a:t>Process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chemistry</a:t>
            </a:r>
            <a:endParaRPr lang="fi-FI" sz="1800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26358" y="1481106"/>
            <a:ext cx="3721536" cy="2791408"/>
          </a:xfrm>
          <a:prstGeom prst="rect">
            <a:avLst/>
          </a:prstGeom>
          <a:noFill/>
          <a:ln/>
        </p:spPr>
      </p:pic>
      <p:pic>
        <p:nvPicPr>
          <p:cNvPr id="7" name="Picture 6" descr="a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6358" y="4313704"/>
            <a:ext cx="1505624" cy="2262689"/>
          </a:xfrm>
          <a:prstGeom prst="rect">
            <a:avLst/>
          </a:prstGeom>
        </p:spPr>
      </p:pic>
      <p:pic>
        <p:nvPicPr>
          <p:cNvPr id="8" name="Picture 7" descr="a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693" y="4313704"/>
            <a:ext cx="1505625" cy="22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K_Kalvopohja_uusi_2015">
  <a:themeElements>
    <a:clrScheme name="Mukautettu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400"/>
      </a:accent1>
      <a:accent2>
        <a:srgbClr val="363636"/>
      </a:accent2>
      <a:accent3>
        <a:srgbClr val="037672"/>
      </a:accent3>
      <a:accent4>
        <a:srgbClr val="337298"/>
      </a:accent4>
      <a:accent5>
        <a:srgbClr val="3CA3CD"/>
      </a:accent5>
      <a:accent6>
        <a:srgbClr val="A9A57C"/>
      </a:accent6>
      <a:hlink>
        <a:srgbClr val="A9A57C"/>
      </a:hlink>
      <a:folHlink>
        <a:srgbClr val="3CA3CD"/>
      </a:folHlink>
    </a:clrScheme>
    <a:fontScheme name="GTK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K_template.potx" id="{1BEC5F33-9F0E-490A-BA2F-4D63E26BE031}" vid="{7FC3A097-19C9-4A84-94DD-BE5384D482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GTK_Kalvopohja_uusi_2015</Template>
  <TotalTime>3848</TotalTime>
  <Words>839</Words>
  <Application>Microsoft Office PowerPoint</Application>
  <PresentationFormat>Custom</PresentationFormat>
  <Paragraphs>178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Open Sans</vt:lpstr>
      <vt:lpstr>Open Sans Light</vt:lpstr>
      <vt:lpstr>Times New Roman</vt:lpstr>
      <vt:lpstr>GTK_Kalvopohja_uusi_2015</vt:lpstr>
      <vt:lpstr>Geomaterials Research at GTK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Geological Survey of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Asse Marjasvaara</dc:creator>
  <cp:lastModifiedBy>Lehtonen Marjaleena</cp:lastModifiedBy>
  <cp:revision>145</cp:revision>
  <dcterms:created xsi:type="dcterms:W3CDTF">2015-11-02T10:14:59Z</dcterms:created>
  <dcterms:modified xsi:type="dcterms:W3CDTF">2017-11-10T13:52:20Z</dcterms:modified>
</cp:coreProperties>
</file>