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5" r:id="rId2"/>
    <p:sldMasterId id="2147483677" r:id="rId3"/>
  </p:sldMasterIdLst>
  <p:notesMasterIdLst>
    <p:notesMasterId r:id="rId17"/>
  </p:notesMasterIdLst>
  <p:sldIdLst>
    <p:sldId id="256" r:id="rId4"/>
    <p:sldId id="407" r:id="rId5"/>
    <p:sldId id="268" r:id="rId6"/>
    <p:sldId id="400" r:id="rId7"/>
    <p:sldId id="401" r:id="rId8"/>
    <p:sldId id="402" r:id="rId9"/>
    <p:sldId id="358" r:id="rId10"/>
    <p:sldId id="265" r:id="rId11"/>
    <p:sldId id="397" r:id="rId12"/>
    <p:sldId id="398" r:id="rId13"/>
    <p:sldId id="337" r:id="rId14"/>
    <p:sldId id="403" r:id="rId15"/>
    <p:sldId id="303" r:id="rId16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105" algn="l" rtl="0" fontAlgn="base">
      <a:spcBef>
        <a:spcPct val="0"/>
      </a:spcBef>
      <a:spcAft>
        <a:spcPct val="0"/>
      </a:spcAft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213" algn="l" rtl="0" fontAlgn="base">
      <a:spcBef>
        <a:spcPct val="0"/>
      </a:spcBef>
      <a:spcAft>
        <a:spcPct val="0"/>
      </a:spcAft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319" algn="l" rtl="0" fontAlgn="base">
      <a:spcBef>
        <a:spcPct val="0"/>
      </a:spcBef>
      <a:spcAft>
        <a:spcPct val="0"/>
      </a:spcAft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424" algn="l" rtl="0" fontAlgn="base">
      <a:spcBef>
        <a:spcPct val="0"/>
      </a:spcBef>
      <a:spcAft>
        <a:spcPct val="0"/>
      </a:spcAft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5534" algn="l" defTabSz="457105" rtl="0" eaLnBrk="1" latinLnBrk="0" hangingPunct="1"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2637" algn="l" defTabSz="457105" rtl="0" eaLnBrk="1" latinLnBrk="0" hangingPunct="1"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199745" algn="l" defTabSz="457105" rtl="0" eaLnBrk="1" latinLnBrk="0" hangingPunct="1"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6852" algn="l" defTabSz="457105" rtl="0" eaLnBrk="1" latinLnBrk="0" hangingPunct="1">
      <a:defRPr sz="31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9849" autoAdjust="0"/>
  </p:normalViewPr>
  <p:slideViewPr>
    <p:cSldViewPr snapToGrid="0">
      <p:cViewPr>
        <p:scale>
          <a:sx n="75" d="100"/>
          <a:sy n="75" d="100"/>
        </p:scale>
        <p:origin x="-1192" y="-44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237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3940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105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213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319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424" algn="l" rtl="0" fontAlgn="base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534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37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45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>
            <a:lvl1pPr defTabSz="914485" eaLnBrk="0" hangingPunct="0"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 eaLnBrk="0" hangingPunct="0"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4A0B764-B793-3443-8557-A240B270A3E7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Alignment</a:t>
            </a:r>
            <a:r>
              <a:rPr lang="fi-FI" dirty="0" smtClean="0"/>
              <a:t> työläs</a:t>
            </a:r>
          </a:p>
          <a:p>
            <a:r>
              <a:rPr lang="fi-FI" dirty="0" smtClean="0"/>
              <a:t>Laitteisto optimoitua siten että mahdollisimman paljon </a:t>
            </a:r>
            <a:r>
              <a:rPr lang="fi-FI" dirty="0" err="1" smtClean="0"/>
              <a:t>röngenia</a:t>
            </a:r>
            <a:r>
              <a:rPr lang="fi-FI" baseline="0" dirty="0" smtClean="0"/>
              <a:t> läpi (</a:t>
            </a:r>
            <a:r>
              <a:rPr lang="fi-FI" baseline="0" dirty="0" err="1" smtClean="0"/>
              <a:t>efficiency</a:t>
            </a:r>
            <a:r>
              <a:rPr lang="fi-FI" baseline="0" dirty="0" smtClean="0"/>
              <a:t> is a </a:t>
            </a:r>
            <a:r>
              <a:rPr lang="fi-FI" baseline="0" dirty="0" err="1" smtClean="0"/>
              <a:t>problem</a:t>
            </a:r>
            <a:r>
              <a:rPr lang="fi-FI" baseline="0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DC833C-4C24-4B37-BC80-A7DAB034DA4B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489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81"/>
            <a:ext cx="9102726" cy="24923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3" indent="0" algn="ctr">
              <a:buNone/>
              <a:defRPr/>
            </a:lvl3pPr>
            <a:lvl4pPr marL="1371319" indent="0" algn="ctr">
              <a:buNone/>
              <a:defRPr/>
            </a:lvl4pPr>
            <a:lvl5pPr marL="1828424" indent="0" algn="ctr">
              <a:buNone/>
              <a:defRPr/>
            </a:lvl5pPr>
            <a:lvl6pPr marL="2285534" indent="0" algn="ctr">
              <a:buNone/>
              <a:defRPr/>
            </a:lvl6pPr>
            <a:lvl7pPr marL="2742637" indent="0" algn="ctr">
              <a:buNone/>
              <a:defRPr/>
            </a:lvl7pPr>
            <a:lvl8pPr marL="3199745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249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9637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1420" tIns="45710" rIns="91420" bIns="4571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327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lIns="130019" tIns="65010" rIns="130019" bIns="65010"/>
          <a:lstStyle/>
          <a:p>
            <a:fld id="{85E77816-A1E2-4172-968B-0563EE9B2648}" type="datetimeFigureOut">
              <a:rPr lang="fi-FI" sz="2000" smtClean="0">
                <a:solidFill>
                  <a:prstClr val="black"/>
                </a:solidFill>
                <a:latin typeface="Helvetica" pitchFamily="34" charset="0"/>
                <a:ea typeface="+mn-ea"/>
                <a:cs typeface="Arial" charset="0"/>
              </a:rPr>
              <a:pPr/>
              <a:t>09/11/17</a:t>
            </a:fld>
            <a:endParaRPr lang="fi-FI" sz="2000">
              <a:solidFill>
                <a:prstClr val="black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lIns="130019" tIns="65010" rIns="130019" bIns="65010"/>
          <a:lstStyle/>
          <a:p>
            <a:endParaRPr lang="fi-FI" sz="2000">
              <a:solidFill>
                <a:prstClr val="black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lIns="130019" tIns="65010" rIns="130019" bIns="65010"/>
          <a:lstStyle/>
          <a:p>
            <a:fld id="{FA3E8DF9-7581-4372-A258-EC07C4A65F3C}" type="slidenum">
              <a:rPr lang="fi-FI" sz="2000" smtClean="0">
                <a:solidFill>
                  <a:prstClr val="black"/>
                </a:solidFill>
                <a:latin typeface="Helvetica" pitchFamily="34" charset="0"/>
                <a:ea typeface="+mn-ea"/>
                <a:cs typeface="Arial" charset="0"/>
              </a:rPr>
              <a:pPr/>
              <a:t>‹#›</a:t>
            </a:fld>
            <a:endParaRPr lang="fi-FI" sz="2000">
              <a:solidFill>
                <a:prstClr val="black"/>
              </a:solidFill>
              <a:latin typeface="Helvetic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7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096" indent="0" algn="ctr">
              <a:buNone/>
              <a:defRPr/>
            </a:lvl2pPr>
            <a:lvl3pPr marL="1300192" indent="0" algn="ctr">
              <a:buNone/>
              <a:defRPr/>
            </a:lvl3pPr>
            <a:lvl4pPr marL="1950291" indent="0" algn="ctr">
              <a:buNone/>
              <a:defRPr/>
            </a:lvl4pPr>
            <a:lvl5pPr marL="2600387" indent="0" algn="ctr">
              <a:buNone/>
              <a:defRPr/>
            </a:lvl5pPr>
            <a:lvl6pPr marL="3250484" indent="0" algn="ctr">
              <a:buNone/>
              <a:defRPr/>
            </a:lvl6pPr>
            <a:lvl7pPr marL="3900583" indent="0" algn="ctr">
              <a:buNone/>
              <a:defRPr/>
            </a:lvl7pPr>
            <a:lvl8pPr marL="4550676" indent="0" algn="ctr">
              <a:buNone/>
              <a:defRPr/>
            </a:lvl8pPr>
            <a:lvl9pPr marL="52007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063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7490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096" indent="0">
              <a:buNone/>
              <a:defRPr sz="2600"/>
            </a:lvl2pPr>
            <a:lvl3pPr marL="1300192" indent="0">
              <a:buNone/>
              <a:defRPr sz="2300"/>
            </a:lvl3pPr>
            <a:lvl4pPr marL="1950291" indent="0">
              <a:buNone/>
              <a:defRPr sz="2000"/>
            </a:lvl4pPr>
            <a:lvl5pPr marL="2600387" indent="0">
              <a:buNone/>
              <a:defRPr sz="2000"/>
            </a:lvl5pPr>
            <a:lvl6pPr marL="3250484" indent="0">
              <a:buNone/>
              <a:defRPr sz="2000"/>
            </a:lvl6pPr>
            <a:lvl7pPr marL="3900583" indent="0">
              <a:buNone/>
              <a:defRPr sz="2000"/>
            </a:lvl7pPr>
            <a:lvl8pPr marL="4550676" indent="0">
              <a:buNone/>
              <a:defRPr sz="2000"/>
            </a:lvl8pPr>
            <a:lvl9pPr marL="5200775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94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9733" y="3237654"/>
            <a:ext cx="4346223" cy="491744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2703" y="3237654"/>
            <a:ext cx="4346222" cy="491744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5760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1219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058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94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81"/>
            <a:ext cx="11703050" cy="6435725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5439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61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715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8266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2762" y="1189850"/>
            <a:ext cx="2226169" cy="6965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9733" y="1189850"/>
            <a:ext cx="6466276" cy="6965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72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0" tIns="45710" rIns="91420" bIns="45710"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3" indent="0">
              <a:buNone/>
              <a:defRPr sz="1600"/>
            </a:lvl3pPr>
            <a:lvl4pPr marL="1371319" indent="0">
              <a:buNone/>
              <a:defRPr sz="1400"/>
            </a:lvl4pPr>
            <a:lvl5pPr marL="1828424" indent="0">
              <a:buNone/>
              <a:defRPr sz="1400"/>
            </a:lvl5pPr>
            <a:lvl6pPr marL="2285534" indent="0">
              <a:buNone/>
              <a:defRPr sz="1400"/>
            </a:lvl6pPr>
            <a:lvl7pPr marL="2742637" indent="0">
              <a:buNone/>
              <a:defRPr sz="1400"/>
            </a:lvl7pPr>
            <a:lvl8pPr marL="3199745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57921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81"/>
            <a:ext cx="5775324" cy="6435725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6767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3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4" indent="0">
              <a:buNone/>
              <a:defRPr sz="1600" b="1"/>
            </a:lvl5pPr>
            <a:lvl6pPr marL="2285534" indent="0">
              <a:buNone/>
              <a:defRPr sz="1600" b="1"/>
            </a:lvl6pPr>
            <a:lvl7pPr marL="2742637" indent="0">
              <a:buNone/>
              <a:defRPr sz="1600" b="1"/>
            </a:lvl7pPr>
            <a:lvl8pPr marL="3199745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594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0" tIns="45710" rIns="91420" bIns="45710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9019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0340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81" y="388944"/>
            <a:ext cx="4278313" cy="1652587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420" tIns="45710" rIns="91420" bIns="45710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81" y="2041526"/>
            <a:ext cx="4278313" cy="6670674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15993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30" y="6827839"/>
            <a:ext cx="7802563" cy="806450"/>
          </a:xfrm>
          <a:prstGeom prst="rect">
            <a:avLst/>
          </a:prstGeom>
        </p:spPr>
        <p:txBody>
          <a:bodyPr vert="horz" lIns="91420" tIns="45710" rIns="91420" bIns="45710"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30" y="871538"/>
            <a:ext cx="7802563" cy="5851526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3100"/>
            </a:lvl1pPr>
            <a:lvl2pPr marL="457105" indent="0">
              <a:buNone/>
              <a:defRPr sz="2800"/>
            </a:lvl2pPr>
            <a:lvl3pPr marL="914213" indent="0">
              <a:buNone/>
              <a:defRPr sz="2400"/>
            </a:lvl3pPr>
            <a:lvl4pPr marL="1371319" indent="0">
              <a:buNone/>
              <a:defRPr sz="2000"/>
            </a:lvl4pPr>
            <a:lvl5pPr marL="1828424" indent="0">
              <a:buNone/>
              <a:defRPr sz="2000"/>
            </a:lvl5pPr>
            <a:lvl6pPr marL="2285534" indent="0">
              <a:buNone/>
              <a:defRPr sz="2000"/>
            </a:lvl6pPr>
            <a:lvl7pPr marL="2742637" indent="0">
              <a:buNone/>
              <a:defRPr sz="2000"/>
            </a:lvl7pPr>
            <a:lvl8pPr marL="3199745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30" y="7634290"/>
            <a:ext cx="7802563" cy="1144587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>
              <a:buNone/>
              <a:defRPr sz="1400"/>
            </a:lvl1pPr>
            <a:lvl2pPr marL="457105" indent="0">
              <a:buNone/>
              <a:defRPr sz="1100"/>
            </a:lvl2pPr>
            <a:lvl3pPr marL="914213" indent="0">
              <a:buNone/>
              <a:defRPr sz="1000"/>
            </a:lvl3pPr>
            <a:lvl4pPr marL="1371319" indent="0">
              <a:buNone/>
              <a:defRPr sz="900"/>
            </a:lvl4pPr>
            <a:lvl5pPr marL="1828424" indent="0">
              <a:buNone/>
              <a:defRPr sz="900"/>
            </a:lvl5pPr>
            <a:lvl6pPr marL="2285534" indent="0">
              <a:buNone/>
              <a:defRPr sz="900"/>
            </a:lvl6pPr>
            <a:lvl7pPr marL="2742637" indent="0">
              <a:buNone/>
              <a:defRPr sz="900"/>
            </a:lvl7pPr>
            <a:lvl8pPr marL="3199745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742855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/>
          </p:cNvSpPr>
          <p:nvPr userDrawn="1"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xmlns:p14="http://schemas.microsoft.com/office/powerpoint/2010/main"/>
  <p:txStyles>
    <p:titleStyle>
      <a:lvl1pPr marL="57138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marL="57138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57138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57138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57138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514243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71351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28456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85563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09" indent="-342830" algn="l" rtl="0" fontAlgn="base">
        <a:spcBef>
          <a:spcPts val="1099"/>
        </a:spcBef>
        <a:spcAft>
          <a:spcPct val="0"/>
        </a:spcAft>
        <a:buSzPct val="100000"/>
        <a:buFont typeface="Times New Roman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82479" indent="-285692" algn="l" rtl="0" fontAlgn="base">
        <a:spcBef>
          <a:spcPts val="900"/>
        </a:spcBef>
        <a:spcAft>
          <a:spcPct val="0"/>
        </a:spcAft>
        <a:buSzPct val="100000"/>
        <a:buFont typeface="Times New Roman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82447" indent="-228553" algn="l" rtl="0" fontAlgn="base">
        <a:spcBef>
          <a:spcPts val="799"/>
        </a:spcBef>
        <a:spcAft>
          <a:spcPct val="0"/>
        </a:spcAft>
        <a:buSzPct val="100000"/>
        <a:buFont typeface="Times New Roman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639552" indent="-228553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96657" indent="-228553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53765" indent="-228553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3010871" indent="-228553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67978" indent="-228553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925086" indent="-228553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89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300192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1300192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07" indent="-406311" algn="l" defTabSz="1300192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40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338" indent="-325047" algn="l" defTabSz="130019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437" indent="-325047" algn="l" defTabSz="130019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535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13001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tsikkosivu 1 eng 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58"/>
            <a:ext cx="13004800" cy="975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99740" y="1189856"/>
            <a:ext cx="8909191" cy="163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19" tIns="65010" rIns="130019" bIns="650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9740" y="3237654"/>
            <a:ext cx="8909191" cy="49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19" tIns="65010" rIns="130019" bIns="650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 smtClean="0"/>
              <a:t>Click to edit Master text styles</a:t>
            </a:r>
          </a:p>
          <a:p>
            <a:pPr lvl="1"/>
            <a:endParaRPr lang="en-US" altLang="fi-FI" smtClean="0"/>
          </a:p>
        </p:txBody>
      </p:sp>
    </p:spTree>
    <p:extLst>
      <p:ext uri="{BB962C8B-B14F-4D97-AF65-F5344CB8AC3E}">
        <p14:creationId xmlns:p14="http://schemas.microsoft.com/office/powerpoint/2010/main" val="206892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5pPr>
      <a:lvl6pPr marL="650096" algn="ctr" rtl="0" fontAlgn="base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6pPr>
      <a:lvl7pPr marL="1300192" algn="ctr" rtl="0" fontAlgn="base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7pPr>
      <a:lvl8pPr marL="1950291" algn="ctr" rtl="0" fontAlgn="base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8pPr>
      <a:lvl9pPr marL="2600387" algn="ctr" rtl="0" fontAlgn="base">
        <a:spcBef>
          <a:spcPct val="0"/>
        </a:spcBef>
        <a:spcAft>
          <a:spcPct val="0"/>
        </a:spcAft>
        <a:defRPr sz="6800">
          <a:solidFill>
            <a:schemeClr val="bg1"/>
          </a:solidFill>
          <a:latin typeface="Helvetica" pitchFamily="34" charset="0"/>
        </a:defRPr>
      </a:lvl9pPr>
    </p:titleStyle>
    <p:bodyStyle>
      <a:lvl1pPr marL="487573" indent="-487573" algn="ctr" rtl="0" eaLnBrk="0" fontAlgn="base" hangingPunct="0">
        <a:spcBef>
          <a:spcPct val="50000"/>
        </a:spcBef>
        <a:spcAft>
          <a:spcPct val="0"/>
        </a:spcAft>
        <a:buSzPct val="80000"/>
        <a:buFont typeface="Wingdings" pitchFamily="2" charset="2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1056407" indent="-406311" algn="l" rtl="0" eaLnBrk="0" fontAlgn="base" hangingPunct="0">
        <a:spcBef>
          <a:spcPct val="20000"/>
        </a:spcBef>
        <a:spcAft>
          <a:spcPct val="0"/>
        </a:spcAft>
        <a:defRPr sz="4000">
          <a:solidFill>
            <a:schemeClr val="bg1"/>
          </a:solidFill>
          <a:latin typeface="+mn-lt"/>
        </a:defRPr>
      </a:lvl2pPr>
      <a:lvl3pPr marL="1625240" indent="-325047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Arial" charset="0"/>
        </a:defRPr>
      </a:lvl3pPr>
      <a:lvl4pPr marL="2275338" indent="-3250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4pPr>
      <a:lvl5pPr marL="2925437" indent="-325047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5pPr>
      <a:lvl6pPr marL="3575535" indent="-32504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6pPr>
      <a:lvl7pPr marL="4225629" indent="-32504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7pPr>
      <a:lvl8pPr marL="4875727" indent="-32504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8pPr>
      <a:lvl9pPr marL="5525822" indent="-325047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9pPr>
    </p:bodyStyle>
    <p:otherStyle>
      <a:defPPr>
        <a:defRPr lang="fi-FI"/>
      </a:defPPr>
      <a:lvl1pPr marL="0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13001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tiff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jpeg"/><Relationship Id="rId5" Type="http://schemas.microsoft.com/office/2007/relationships/hdphoto" Target="../media/hdphoto2.wdp"/><Relationship Id="rId6" Type="http://schemas.openxmlformats.org/officeDocument/2006/relationships/image" Target="../media/image28.jpeg"/><Relationship Id="rId7" Type="http://schemas.microsoft.com/office/2007/relationships/hdphoto" Target="../media/hdphoto3.wdp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7" Type="http://schemas.openxmlformats.org/officeDocument/2006/relationships/image" Target="../media/image5.jpeg"/><Relationship Id="rId8" Type="http://schemas.openxmlformats.org/officeDocument/2006/relationships/image" Target="../media/image26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50926" y="1085394"/>
            <a:ext cx="11244262" cy="3994606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57787" bIns="45710" numCol="1" anchor="t" anchorCtr="0" compatLnSpc="1">
            <a:prstTxWarp prst="textNoShape">
              <a:avLst/>
            </a:prstTxWarp>
          </a:bodyPr>
          <a:lstStyle/>
          <a:p>
            <a:r>
              <a:rPr lang="en-US" sz="5400" dirty="0" smtClean="0">
                <a:latin typeface="Arial" charset="0"/>
                <a:cs typeface="Arial" charset="0"/>
                <a:sym typeface="Arial" charset="0"/>
              </a:rPr>
              <a:t>X</a:t>
            </a:r>
            <a:r>
              <a:rPr lang="en-US" sz="5400" dirty="0">
                <a:latin typeface="Arial" charset="0"/>
                <a:cs typeface="Arial" charset="0"/>
                <a:sym typeface="Arial" charset="0"/>
              </a:rPr>
              <a:t>-ray </a:t>
            </a:r>
            <a:r>
              <a:rPr lang="en-US" sz="5400" dirty="0" smtClean="0">
                <a:latin typeface="Arial" charset="0"/>
                <a:cs typeface="Arial" charset="0"/>
                <a:sym typeface="Arial" charset="0"/>
              </a:rPr>
              <a:t>Tomography. </a:t>
            </a:r>
            <a:br>
              <a:rPr lang="en-US" sz="5400" dirty="0" smtClean="0">
                <a:latin typeface="Arial" charset="0"/>
                <a:cs typeface="Arial" charset="0"/>
                <a:sym typeface="Arial" charset="0"/>
              </a:rPr>
            </a:br>
            <a:r>
              <a:rPr lang="en-US" sz="5400" dirty="0" smtClean="0">
                <a:latin typeface="Arial" charset="0"/>
                <a:cs typeface="Arial" charset="0"/>
                <a:sym typeface="Arial" charset="0"/>
              </a:rPr>
              <a:t>collaboration, perspectives, visions?</a:t>
            </a:r>
            <a:br>
              <a:rPr lang="en-US" sz="5400" dirty="0" smtClean="0">
                <a:latin typeface="Arial" charset="0"/>
                <a:cs typeface="Arial" charset="0"/>
                <a:sym typeface="Arial" charset="0"/>
              </a:rPr>
            </a:br>
            <a:r>
              <a:rPr lang="en-US" sz="4800" dirty="0"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charset="0"/>
                <a:cs typeface="Arial" charset="0"/>
                <a:sym typeface="Arial" charset="0"/>
              </a:rPr>
              <a:t>Markku</a:t>
            </a:r>
            <a:r>
              <a:rPr lang="en-US" sz="2400" dirty="0">
                <a:solidFill>
                  <a:srgbClr val="3333CC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charset="0"/>
                <a:cs typeface="Arial" charset="0"/>
                <a:sym typeface="Arial" charset="0"/>
              </a:rPr>
              <a:t>Kataja</a:t>
            </a:r>
            <a:r>
              <a:rPr lang="en-US" sz="2400" dirty="0" err="1">
                <a:solidFill>
                  <a:srgbClr val="3333C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/>
            </a:r>
            <a:br>
              <a:rPr lang="en-US" sz="2400" dirty="0" err="1">
                <a:solidFill>
                  <a:srgbClr val="3333C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</a:br>
            <a:r>
              <a:rPr lang="en-US" sz="2400" dirty="0" err="1">
                <a:solidFill>
                  <a:srgbClr val="3333C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X-ray Tomography Laboratory,</a:t>
            </a:r>
            <a:br>
              <a:rPr lang="en-US" sz="2400" dirty="0" err="1">
                <a:solidFill>
                  <a:srgbClr val="3333C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</a:br>
            <a:r>
              <a:rPr lang="en-US" sz="2400" dirty="0" err="1">
                <a:solidFill>
                  <a:srgbClr val="3333C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University of Jyväskylä, Department of Physics</a:t>
            </a:r>
            <a:br>
              <a:rPr lang="en-US" sz="2400" dirty="0" err="1">
                <a:solidFill>
                  <a:srgbClr val="3333C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</a:br>
            <a:r>
              <a:rPr lang="en-US" sz="2400" dirty="0">
                <a:solidFill>
                  <a:srgbClr val="3333CC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endParaRPr lang="en-US" sz="2400" dirty="0">
              <a:solidFill>
                <a:srgbClr val="3333CC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pic>
        <p:nvPicPr>
          <p:cNvPr id="410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5548314"/>
            <a:ext cx="4087814" cy="379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094" y="5559430"/>
            <a:ext cx="4090987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113" y="5562605"/>
            <a:ext cx="3403600" cy="379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06" y="2041115"/>
            <a:ext cx="3657116" cy="24380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204" y="2041115"/>
            <a:ext cx="3657113" cy="24380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802" y="2037317"/>
            <a:ext cx="3691216" cy="246081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389" y="5737418"/>
            <a:ext cx="2924197" cy="316629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sp>
        <p:nvSpPr>
          <p:cNvPr id="11" name="Rectangle 3"/>
          <p:cNvSpPr>
            <a:spLocks/>
          </p:cNvSpPr>
          <p:nvPr/>
        </p:nvSpPr>
        <p:spPr bwMode="auto">
          <a:xfrm>
            <a:off x="1254699" y="308965"/>
            <a:ext cx="11176000" cy="105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6433" bIns="0" anchor="ctr"/>
          <a:lstStyle/>
          <a:p>
            <a:pPr marL="55551"/>
            <a:r>
              <a:rPr lang="en-US" sz="4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XnCT example: contact between two wood fibres</a:t>
            </a:r>
          </a:p>
        </p:txBody>
      </p:sp>
      <p:sp>
        <p:nvSpPr>
          <p:cNvPr id="13" name="AutoShape 19"/>
          <p:cNvSpPr>
            <a:spLocks/>
          </p:cNvSpPr>
          <p:nvPr/>
        </p:nvSpPr>
        <p:spPr bwMode="auto">
          <a:xfrm>
            <a:off x="4371806" y="6823248"/>
            <a:ext cx="698500" cy="482600"/>
          </a:xfrm>
          <a:prstGeom prst="rightArrow">
            <a:avLst>
              <a:gd name="adj1" fmla="val 50000"/>
              <a:gd name="adj2" fmla="val 25664"/>
            </a:avLst>
          </a:prstGeom>
          <a:solidFill>
            <a:srgbClr val="CCFFFF"/>
          </a:solidFill>
          <a:ln w="1905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8523" y="5012559"/>
            <a:ext cx="4119770" cy="412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9"/>
          <p:cNvSpPr>
            <a:spLocks/>
          </p:cNvSpPr>
          <p:nvPr/>
        </p:nvSpPr>
        <p:spPr bwMode="auto">
          <a:xfrm>
            <a:off x="7737009" y="6822650"/>
            <a:ext cx="698500" cy="482600"/>
          </a:xfrm>
          <a:prstGeom prst="rightArrow">
            <a:avLst>
              <a:gd name="adj1" fmla="val 50000"/>
              <a:gd name="adj2" fmla="val 25664"/>
            </a:avLst>
          </a:prstGeom>
          <a:solidFill>
            <a:srgbClr val="CCFFFF"/>
          </a:solidFill>
          <a:ln w="1905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1125566" y="4796469"/>
            <a:ext cx="3602757" cy="78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Sample ready for </a:t>
            </a:r>
          </a:p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scanning</a:t>
            </a: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5298121" y="4796469"/>
            <a:ext cx="2409821" cy="78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Nano-CT image of </a:t>
            </a:r>
          </a:p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the contact</a:t>
            </a: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8989563" y="4796469"/>
            <a:ext cx="2854198" cy="57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Contact area analysed</a:t>
            </a: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1109645" y="1613525"/>
            <a:ext cx="8148074" cy="3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Sample preparation using micromanipulators and laser cutting</a:t>
            </a:r>
          </a:p>
        </p:txBody>
      </p:sp>
      <p:pic>
        <p:nvPicPr>
          <p:cNvPr id="2" name="Sample2_anima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7256" t="17404" r="15045" b="9439"/>
          <a:stretch/>
        </p:blipFill>
        <p:spPr>
          <a:xfrm rot="5400000">
            <a:off x="4386007" y="6218493"/>
            <a:ext cx="3927986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50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79530" y="393700"/>
            <a:ext cx="9517063" cy="187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57787" bIns="4571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300" dirty="0">
                <a:latin typeface="Arial" charset="0"/>
                <a:cs typeface="Arial" charset="0"/>
                <a:sym typeface="Arial" charset="0"/>
              </a:rPr>
              <a:t>Collaborative opportunities</a:t>
            </a:r>
            <a:br>
              <a:rPr lang="en-US" sz="4300" dirty="0">
                <a:latin typeface="Arial" charset="0"/>
                <a:cs typeface="Arial" charset="0"/>
                <a:sym typeface="Arial" charset="0"/>
              </a:rPr>
            </a:br>
            <a:r>
              <a:rPr lang="en-US" sz="3600" dirty="0">
                <a:latin typeface="Arial" charset="0"/>
                <a:cs typeface="Arial" charset="0"/>
                <a:sym typeface="Arial" charset="0"/>
              </a:rPr>
              <a:t>General perspective (FinTomo network) </a:t>
            </a:r>
            <a:endParaRPr lang="en-US" sz="3600" dirty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1155703" y="2184399"/>
            <a:ext cx="114300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Joint research projects</a:t>
            </a:r>
            <a:b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  - E.g. participation in EU projects</a:t>
            </a: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Joint infrastructure projects</a:t>
            </a:r>
            <a:b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  - FIRI, EU,...</a:t>
            </a: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Subcontracting</a:t>
            </a:r>
            <a:b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ea typeface="ＭＳ Ｐゴシック" charset="0"/>
                <a:cs typeface="Arial" charset="0"/>
              </a:rPr>
              <a:t>  - Role as an external service provider in public or industrial projects.</a:t>
            </a:r>
            <a:endParaRPr lang="en-US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Sheared resources:</a:t>
            </a:r>
            <a:b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  - Facilities (device time)</a:t>
            </a:r>
            <a:b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  - Expertise</a:t>
            </a:r>
            <a:b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  - Knowledge</a:t>
            </a: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Researcher training</a:t>
            </a:r>
            <a:b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ea typeface="ＭＳ Ｐゴシック" charset="0"/>
                <a:cs typeface="Arial" charset="0"/>
              </a:rPr>
              <a:t>   - PhD student exchange, </a:t>
            </a:r>
            <a:br>
              <a:rPr lang="en-US" sz="2400" dirty="0">
                <a:ea typeface="ＭＳ Ｐゴシック" charset="0"/>
                <a:cs typeface="Arial" charset="0"/>
              </a:rPr>
            </a:br>
            <a:r>
              <a:rPr lang="en-US" sz="2400" dirty="0">
                <a:ea typeface="ＭＳ Ｐゴシック" charset="0"/>
                <a:cs typeface="Arial" charset="0"/>
              </a:rPr>
              <a:t>   - Summerschools, </a:t>
            </a:r>
            <a:endParaRPr lang="en-US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Mobility</a:t>
            </a:r>
            <a:b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ea typeface="ＭＳ Ｐゴシック" charset="0"/>
                <a:cs typeface="Arial" charset="0"/>
              </a:rPr>
              <a:t>    - Post-doctoral researcher exchange</a:t>
            </a:r>
            <a:br>
              <a:rPr lang="en-US" sz="2400" dirty="0">
                <a:ea typeface="ＭＳ Ｐゴシック" charset="0"/>
                <a:cs typeface="Arial" charset="0"/>
              </a:rPr>
            </a:br>
            <a:r>
              <a:rPr lang="en-US" sz="1200" dirty="0">
                <a:ea typeface="ＭＳ Ｐゴシック" charset="0"/>
                <a:cs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... </a:t>
            </a:r>
            <a:r>
              <a:rPr lang="en-US" sz="3200" dirty="0">
                <a:ea typeface="ＭＳ Ｐゴシック" charset="0"/>
                <a:cs typeface="Arial" charset="0"/>
              </a:rPr>
              <a:t>etc.</a:t>
            </a: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endParaRPr lang="en-US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496786" indent="-457105">
              <a:buClr>
                <a:srgbClr val="000000"/>
              </a:buClr>
              <a:buSzPct val="100000"/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39681">
              <a:buClr>
                <a:srgbClr val="000000"/>
              </a:buClr>
              <a:buSzPct val="100000"/>
            </a:pPr>
            <a:endParaRPr lang="en-US" dirty="0" smtClean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39679">
              <a:buClr>
                <a:srgbClr val="000000"/>
              </a:buClr>
              <a:buSzPct val="100000"/>
            </a:pPr>
            <a:endParaRPr lang="en-US" dirty="0" smtClean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39679">
              <a:buClr>
                <a:srgbClr val="000000"/>
              </a:buClr>
              <a:buSzPct val="100000"/>
            </a:pPr>
            <a:endParaRPr lang="en-US" dirty="0" smtClean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389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89220" y="4813300"/>
            <a:ext cx="1819180" cy="719719"/>
          </a:xfrm>
        </p:spPr>
        <p:txBody>
          <a:bodyPr anchor="ctr">
            <a:normAutofit/>
          </a:bodyPr>
          <a:lstStyle/>
          <a:p>
            <a:pPr algn="l"/>
            <a:r>
              <a:rPr lang="fi-FI" sz="3200" dirty="0" err="1"/>
              <a:t>Biotite</a:t>
            </a:r>
            <a:endParaRPr lang="en-US" sz="3200" baseline="30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97725" y="4813300"/>
            <a:ext cx="2266775" cy="711200"/>
          </a:xfrm>
          <a:prstGeom prst="rect">
            <a:avLst/>
          </a:prstGeom>
          <a:ln>
            <a:noFill/>
          </a:ln>
        </p:spPr>
        <p:txBody>
          <a:bodyPr vert="horz" lIns="130046" tIns="65023" rIns="130046" bIns="6502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3200" dirty="0" err="1"/>
              <a:t>Cordierite</a:t>
            </a:r>
            <a:endParaRPr lang="en-US" sz="3200" baseline="30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17100" y="4813300"/>
            <a:ext cx="2159000" cy="698404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Feldspar</a:t>
            </a:r>
            <a:endParaRPr lang="en-US" sz="3200" baseline="30000" dirty="0"/>
          </a:p>
        </p:txBody>
      </p:sp>
      <p:pic>
        <p:nvPicPr>
          <p:cNvPr id="13" name="Picture 2" descr="G:\GEO\KRD_vide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764" y="5446656"/>
            <a:ext cx="3647868" cy="38624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GEO\P326_Biot_sample2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53" y="5433744"/>
            <a:ext cx="3647868" cy="38624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:\GEO\SY7_MS_sample2_animation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5932" y="5446444"/>
            <a:ext cx="3647868" cy="38624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73760" y="499534"/>
            <a:ext cx="11902440" cy="986366"/>
          </a:xfrm>
          <a:prstGeom prst="rect">
            <a:avLst/>
          </a:prstGeom>
        </p:spPr>
        <p:txBody>
          <a:bodyPr vert="horz" lIns="91420" tIns="45710" rIns="91420" bIns="45710" anchor="ctr">
            <a:normAutofit fontScale="90000" lnSpcReduction="10000"/>
          </a:bodyPr>
          <a:lstStyle>
            <a:lvl1pPr marL="57138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  <a:sym typeface="Times New Roman" charset="0"/>
              </a:defRPr>
            </a:lvl1pPr>
            <a:lvl2pPr marL="57138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57138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57138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57138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514243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71351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428456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85563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algn="l"/>
            <a:r>
              <a:rPr lang="fi-FI" sz="3600" dirty="0" err="1">
                <a:latin typeface="Arial"/>
                <a:cs typeface="Arial"/>
              </a:rPr>
              <a:t>Practical example of GTK-JYFL collaboration:</a:t>
            </a:r>
            <a:r>
              <a:rPr lang="fi-FI" sz="3600" dirty="0">
                <a:latin typeface="Arial"/>
                <a:cs typeface="Arial"/>
              </a:rPr>
              <a:t> </a:t>
            </a:r>
            <a:br>
              <a:rPr lang="fi-FI" sz="3600" dirty="0">
                <a:latin typeface="Arial"/>
                <a:cs typeface="Arial"/>
              </a:rPr>
            </a:br>
            <a:r>
              <a:rPr lang="fi-FI" sz="3600" dirty="0" err="1">
                <a:latin typeface="Arial"/>
                <a:cs typeface="Arial"/>
              </a:rPr>
              <a:t>G</a:t>
            </a:r>
            <a:r>
              <a:rPr lang="fi-FI" sz="3600" dirty="0" err="1" smtClean="0">
                <a:latin typeface="Arial"/>
                <a:cs typeface="Arial"/>
              </a:rPr>
              <a:t>eological</a:t>
            </a:r>
            <a:r>
              <a:rPr lang="fi-FI" sz="3600" dirty="0" smtClean="0">
                <a:latin typeface="Arial"/>
                <a:cs typeface="Arial"/>
              </a:rPr>
              <a:t> </a:t>
            </a:r>
            <a:r>
              <a:rPr lang="fi-FI" sz="3600" dirty="0" err="1" smtClean="0">
                <a:latin typeface="Arial"/>
                <a:cs typeface="Arial"/>
              </a:rPr>
              <a:t>samples</a:t>
            </a:r>
            <a:r>
              <a:rPr lang="fi-FI" sz="3600" dirty="0" smtClean="0">
                <a:latin typeface="Arial"/>
                <a:cs typeface="Arial"/>
              </a:rPr>
              <a:t> </a:t>
            </a:r>
            <a:r>
              <a:rPr lang="fi-FI" sz="3600" dirty="0" err="1" smtClean="0">
                <a:latin typeface="Arial"/>
                <a:cs typeface="Arial"/>
              </a:rPr>
              <a:t>imaged</a:t>
            </a:r>
            <a:r>
              <a:rPr lang="fi-FI" sz="3600" dirty="0" smtClean="0">
                <a:latin typeface="Arial"/>
                <a:cs typeface="Arial"/>
              </a:rPr>
              <a:t> with nano-CT. </a:t>
            </a:r>
          </a:p>
          <a:p>
            <a:pPr algn="l"/>
            <a:endParaRPr lang="en-US" sz="36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9500" y="1340991"/>
            <a:ext cx="1122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dirty="0">
                <a:latin typeface="Arial"/>
                <a:cs typeface="Arial"/>
              </a:rPr>
              <a:t>- FOV 60 </a:t>
            </a:r>
            <a:r>
              <a:rPr lang="fi-FI" sz="2800" dirty="0" err="1">
                <a:latin typeface="Symbol" charset="2"/>
                <a:cs typeface="Symbol" charset="2"/>
              </a:rPr>
              <a:t>m</a:t>
            </a:r>
            <a:r>
              <a:rPr lang="fi-FI" sz="2800" dirty="0" err="1">
                <a:latin typeface="Arial"/>
                <a:cs typeface="Arial"/>
              </a:rPr>
              <a:t>m, Pixel</a:t>
            </a:r>
            <a:r>
              <a:rPr lang="fi-FI" sz="2800" dirty="0">
                <a:latin typeface="Arial"/>
                <a:cs typeface="Arial"/>
              </a:rPr>
              <a:t> </a:t>
            </a:r>
            <a:r>
              <a:rPr lang="fi-FI" sz="2800" dirty="0" err="1">
                <a:latin typeface="Arial"/>
                <a:cs typeface="Arial"/>
              </a:rPr>
              <a:t>size</a:t>
            </a:r>
            <a:r>
              <a:rPr lang="fi-FI" sz="2800" dirty="0">
                <a:latin typeface="Arial"/>
                <a:cs typeface="Arial"/>
              </a:rPr>
              <a:t> 65 nm, </a:t>
            </a:r>
            <a:r>
              <a:rPr lang="fi-FI" sz="2800" dirty="0" err="1">
                <a:latin typeface="Arial"/>
                <a:cs typeface="Arial"/>
              </a:rPr>
              <a:t>Resolution</a:t>
            </a:r>
            <a:r>
              <a:rPr lang="fi-FI" sz="2800" dirty="0">
                <a:latin typeface="Arial"/>
                <a:cs typeface="Arial"/>
              </a:rPr>
              <a:t> 150 nm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24256" y="2222500"/>
            <a:ext cx="2322026" cy="2729430"/>
            <a:chOff x="5810259" y="2279824"/>
            <a:chExt cx="2152251" cy="2489788"/>
          </a:xfrm>
        </p:grpSpPr>
        <p:pic>
          <p:nvPicPr>
            <p:cNvPr id="18" name="Picture 2" descr="V:\KYT2014\KYT2014\P326_KRDvihrea\P326_KRDvihrea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10259" y="2279824"/>
              <a:ext cx="2152251" cy="2489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657309" y="2495848"/>
              <a:ext cx="230283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43421" y="2222500"/>
            <a:ext cx="2307279" cy="2729430"/>
            <a:chOff x="8853467" y="2279824"/>
            <a:chExt cx="2138581" cy="2489788"/>
          </a:xfrm>
        </p:grpSpPr>
        <p:pic>
          <p:nvPicPr>
            <p:cNvPr id="19" name="Picture 2" descr="V:\KYT2014\KYT2014\SY7_MS\Sample2\SY7_MS_Sample2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53467" y="2279824"/>
              <a:ext cx="2138581" cy="2489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767912" y="2595152"/>
              <a:ext cx="230283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74800" y="2222500"/>
            <a:ext cx="2309464" cy="2729430"/>
            <a:chOff x="2778694" y="2279824"/>
            <a:chExt cx="2140607" cy="2489788"/>
          </a:xfrm>
        </p:grpSpPr>
        <p:pic>
          <p:nvPicPr>
            <p:cNvPr id="17" name="Picture 2" descr="V:\KYT2014\KYT2014\P326_BIOT\Sample2\P326_Biotiitti_Sample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78694" y="2279824"/>
              <a:ext cx="2140607" cy="2489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575224" y="2495848"/>
              <a:ext cx="230283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89418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8067" name="Rectangle 3"/>
          <p:cNvSpPr>
            <a:spLocks/>
          </p:cNvSpPr>
          <p:nvPr/>
        </p:nvSpPr>
        <p:spPr bwMode="auto">
          <a:xfrm>
            <a:off x="971550" y="419101"/>
            <a:ext cx="6578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57138"/>
            <a:r>
              <a:rPr lang="en-US" sz="4300">
                <a:solidFill>
                  <a:schemeClr val="tx1"/>
                </a:solidFill>
                <a:ea typeface="ＭＳ Ｐゴシック" charset="0"/>
                <a:cs typeface="Arial" charset="0"/>
              </a:rPr>
              <a:t>Tomographic art</a:t>
            </a:r>
          </a:p>
        </p:txBody>
      </p:sp>
      <p:pic>
        <p:nvPicPr>
          <p:cNvPr id="8806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526" y="1573212"/>
            <a:ext cx="3849688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5"/>
          <p:cNvSpPr>
            <a:spLocks/>
          </p:cNvSpPr>
          <p:nvPr/>
        </p:nvSpPr>
        <p:spPr bwMode="auto">
          <a:xfrm>
            <a:off x="8643938" y="417513"/>
            <a:ext cx="40767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57138"/>
            <a:r>
              <a:rPr lang="en-US" sz="2000">
                <a:solidFill>
                  <a:schemeClr val="tx1"/>
                </a:solidFill>
                <a:ea typeface="ＭＳ Ｐゴシック" charset="0"/>
                <a:cs typeface="Arial" charset="0"/>
              </a:rPr>
              <a:t>Pore space of a felt segmented into individual</a:t>
            </a:r>
            <a:br>
              <a:rPr lang="en-US" sz="200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000">
                <a:solidFill>
                  <a:schemeClr val="tx1"/>
                </a:solidFill>
                <a:ea typeface="ＭＳ Ｐゴシック" charset="0"/>
                <a:cs typeface="Arial" charset="0"/>
              </a:rPr>
              <a:t>pores.</a:t>
            </a:r>
          </a:p>
        </p:txBody>
      </p:sp>
      <p:grpSp>
        <p:nvGrpSpPr>
          <p:cNvPr id="88072" name="Group 8"/>
          <p:cNvGrpSpPr>
            <a:grpSpLocks/>
          </p:cNvGrpSpPr>
          <p:nvPr/>
        </p:nvGrpSpPr>
        <p:grpSpPr bwMode="auto">
          <a:xfrm>
            <a:off x="9178926" y="4765675"/>
            <a:ext cx="3405188" cy="4502150"/>
            <a:chOff x="0" y="0"/>
            <a:chExt cx="2144" cy="2835"/>
          </a:xfrm>
        </p:grpSpPr>
        <p:pic>
          <p:nvPicPr>
            <p:cNvPr id="88070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4"/>
              <a:ext cx="2144" cy="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1" name="Rectangle 7"/>
            <p:cNvSpPr>
              <a:spLocks/>
            </p:cNvSpPr>
            <p:nvPr/>
          </p:nvSpPr>
          <p:spPr bwMode="auto">
            <a:xfrm>
              <a:off x="85" y="0"/>
              <a:ext cx="1401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38"/>
              <a:r>
                <a:rPr lang="en-US" sz="20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Numerically solved </a:t>
              </a:r>
              <a:br>
                <a:rPr lang="en-US" sz="20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</a:br>
              <a:r>
                <a:rPr lang="en-US" sz="20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flowlines in porous </a:t>
              </a:r>
              <a:br>
                <a:rPr lang="en-US" sz="20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</a:br>
              <a:r>
                <a:rPr lang="en-US" sz="20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material</a:t>
              </a:r>
            </a:p>
          </p:txBody>
        </p:sp>
      </p:grpSp>
      <p:pic>
        <p:nvPicPr>
          <p:cNvPr id="88073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2099615"/>
            <a:ext cx="3505200" cy="370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4" name="Rectangle 10"/>
          <p:cNvSpPr>
            <a:spLocks/>
          </p:cNvSpPr>
          <p:nvPr/>
        </p:nvSpPr>
        <p:spPr bwMode="auto">
          <a:xfrm>
            <a:off x="857255" y="1319218"/>
            <a:ext cx="3133419" cy="61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87" bIns="0">
            <a:spAutoFit/>
          </a:bodyPr>
          <a:lstStyle/>
          <a:p>
            <a:pPr marL="57138"/>
            <a:r>
              <a:rPr lang="en-US" sz="2000">
                <a:solidFill>
                  <a:schemeClr val="tx1"/>
                </a:solidFill>
                <a:ea typeface="ＭＳ Ｐゴシック" charset="0"/>
                <a:cs typeface="Arial" charset="0"/>
              </a:rPr>
              <a:t>Wood fibres in a composite</a:t>
            </a:r>
            <a:br>
              <a:rPr lang="en-US" sz="2000">
                <a:solidFill>
                  <a:schemeClr val="tx1"/>
                </a:solidFill>
                <a:ea typeface="ＭＳ Ｐゴシック" charset="0"/>
                <a:cs typeface="Arial" charset="0"/>
              </a:rPr>
            </a:br>
            <a:r>
              <a:rPr lang="en-US" sz="2000">
                <a:solidFill>
                  <a:schemeClr val="tx1"/>
                </a:solidFill>
                <a:ea typeface="ＭＳ Ｐゴシック" charset="0"/>
                <a:cs typeface="Arial" charset="0"/>
              </a:rPr>
              <a:t>material</a:t>
            </a:r>
          </a:p>
        </p:txBody>
      </p: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4991100" y="1301750"/>
            <a:ext cx="3684588" cy="3730625"/>
            <a:chOff x="0" y="0"/>
            <a:chExt cx="2321" cy="2349"/>
          </a:xfrm>
        </p:grpSpPr>
        <p:pic>
          <p:nvPicPr>
            <p:cNvPr id="88075" name="Picture 1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285"/>
              <a:ext cx="2241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76" name="Rectangle 12"/>
            <p:cNvSpPr>
              <a:spLocks/>
            </p:cNvSpPr>
            <p:nvPr/>
          </p:nvSpPr>
          <p:spPr bwMode="auto">
            <a:xfrm>
              <a:off x="0" y="0"/>
              <a:ext cx="136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38"/>
              <a:r>
                <a:rPr lang="en-US" sz="2000">
                  <a:solidFill>
                    <a:schemeClr val="tx1"/>
                  </a:solidFill>
                  <a:ea typeface="ＭＳ Ｐゴシック" charset="0"/>
                  <a:cs typeface="Arial" charset="0"/>
                </a:rPr>
                <a:t>Tracheids of wood </a:t>
              </a:r>
            </a:p>
          </p:txBody>
        </p:sp>
      </p:grpSp>
      <p:sp>
        <p:nvSpPr>
          <p:cNvPr id="88078" name="Rectangle 14"/>
          <p:cNvSpPr>
            <a:spLocks/>
          </p:cNvSpPr>
          <p:nvPr/>
        </p:nvSpPr>
        <p:spPr bwMode="auto">
          <a:xfrm>
            <a:off x="5105403" y="5395914"/>
            <a:ext cx="3478902" cy="30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87" bIns="0">
            <a:spAutoFit/>
          </a:bodyPr>
          <a:lstStyle/>
          <a:p>
            <a:pPr marL="57138"/>
            <a:r>
              <a:rPr lang="en-US" sz="2000">
                <a:solidFill>
                  <a:schemeClr val="tx1"/>
                </a:solidFill>
                <a:ea typeface="ＭＳ Ｐゴシック" charset="0"/>
                <a:cs typeface="Arial" charset="0"/>
              </a:rPr>
              <a:t>Internal structure of cardboard</a:t>
            </a:r>
          </a:p>
        </p:txBody>
      </p:sp>
      <p:pic>
        <p:nvPicPr>
          <p:cNvPr id="88079" name="Picture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513" y="5930902"/>
            <a:ext cx="3403600" cy="341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898825" y="5765800"/>
            <a:ext cx="3155775" cy="711200"/>
          </a:xfrm>
          <a:prstGeom prst="rect">
            <a:avLst/>
          </a:prstGeom>
          <a:ln>
            <a:noFill/>
          </a:ln>
        </p:spPr>
        <p:txBody>
          <a:bodyPr vert="horz" lIns="130046" tIns="65023" rIns="130046" bIns="6502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000" dirty="0" err="1">
                <a:latin typeface="Arial"/>
                <a:cs typeface="Arial"/>
              </a:rPr>
              <a:t>Minerals in cordierite</a:t>
            </a:r>
            <a:endParaRPr lang="en-US" sz="2000" baseline="30000" dirty="0">
              <a:latin typeface="Arial"/>
              <a:cs typeface="Arial"/>
            </a:endParaRPr>
          </a:p>
        </p:txBody>
      </p:sp>
      <p:pic>
        <p:nvPicPr>
          <p:cNvPr id="18" name="Picture 2" descr="G:\GEO\KRD_video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0" y="6342240"/>
            <a:ext cx="2814032" cy="297956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ylist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8" y="725089"/>
            <a:ext cx="12064868" cy="85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28135" y="237066"/>
            <a:ext cx="12141200" cy="9177867"/>
          </a:xfrm>
          <a:prstGeom prst="rect">
            <a:avLst/>
          </a:prstGeom>
          <a:solidFill>
            <a:schemeClr val="tx1">
              <a:lumMod val="50000"/>
              <a:lumOff val="50000"/>
              <a:alpha val="59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3371" y="1093474"/>
            <a:ext cx="9863161" cy="1835993"/>
          </a:xfrm>
          <a:prstGeom prst="rect">
            <a:avLst/>
          </a:prstGeom>
        </p:spPr>
        <p:txBody>
          <a:bodyPr lIns="130019" tIns="65010" rIns="130019" bIns="65010"/>
          <a:lstStyle/>
          <a:p>
            <a:pPr eaLnBrk="1" hangingPunct="1"/>
            <a:r>
              <a:rPr lang="fi-FI" altLang="fi-FI" sz="4800" b="1" u="sng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University of Jyväskylä, Department of physics (JYFL)</a:t>
            </a:r>
            <a:endParaRPr lang="en-US" altLang="fi-FI" sz="4800" b="1" u="sng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1993879" y="3374477"/>
            <a:ext cx="9001550" cy="514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6433" bIns="0" anchor="ctr"/>
          <a:lstStyle/>
          <a:p>
            <a:pPr marL="55551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>Main fields of research:</a:t>
            </a:r>
          </a:p>
          <a:p>
            <a:pPr marL="55551"/>
            <a:endParaRPr lang="en-US" sz="1200" b="1" u="sng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  <a:cs typeface="Arial" charset="0"/>
            </a:endParaRPr>
          </a:p>
          <a:p>
            <a:pPr marL="55551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>• Subatomaric physics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>  - Nuclear physics (Accelerator laboratory)</a:t>
            </a:r>
          </a:p>
          <a:p>
            <a:pPr marL="55551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>  - Particle physics and cosmology</a:t>
            </a:r>
          </a:p>
          <a:p>
            <a:pPr marL="55551"/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  <a:cs typeface="Arial" charset="0"/>
            </a:endParaRPr>
          </a:p>
          <a:p>
            <a:pPr marL="55551"/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>• Materials physics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>  - Nanophysics (Nanoscience centre)</a:t>
            </a:r>
          </a:p>
          <a:p>
            <a:pPr marL="55551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ＭＳ Ｐゴシック" charset="0"/>
                <a:cs typeface="Arial" charset="0"/>
              </a:rPr>
              <a:t>  - Complex materials (X-ray tomography lab.)</a:t>
            </a:r>
          </a:p>
          <a:p>
            <a:pPr marL="55551"/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  <a:cs typeface="Arial" charset="0"/>
            </a:endParaRPr>
          </a:p>
          <a:p>
            <a:pPr marL="55551"/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98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1270001" y="461962"/>
            <a:ext cx="111760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6433" bIns="0" anchor="ctr"/>
          <a:lstStyle/>
          <a:p>
            <a:pPr marL="55551"/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JYFL X-ray Tomography Laboratory. Facilites</a:t>
            </a:r>
          </a:p>
          <a:p>
            <a:pPr marL="55551"/>
            <a:endParaRPr lang="en-US" sz="1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220" name="Rectangle 4"/>
          <p:cNvSpPr>
            <a:spLocks/>
          </p:cNvSpPr>
          <p:nvPr/>
        </p:nvSpPr>
        <p:spPr bwMode="auto">
          <a:xfrm>
            <a:off x="1435101" y="7785100"/>
            <a:ext cx="63881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220617" indent="-180938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Micro/</a:t>
            </a:r>
            <a:r>
              <a:rPr lang="en-US" sz="2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nanotomography</a:t>
            </a: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</a:p>
          <a:p>
            <a:pPr marL="220617" indent="-180938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Resolution 30 µm - 50 nm</a:t>
            </a:r>
          </a:p>
          <a:p>
            <a:pPr marL="220617" indent="-180938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Sample size 40 mm - 15 µm</a:t>
            </a:r>
          </a:p>
        </p:txBody>
      </p:sp>
      <p:pic>
        <p:nvPicPr>
          <p:cNvPr id="922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0" y="2237410"/>
            <a:ext cx="8153401" cy="5385765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3238" y="7086604"/>
            <a:ext cx="2063750" cy="7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8365" y="5867405"/>
            <a:ext cx="1739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2200" y="7996239"/>
            <a:ext cx="2806700" cy="126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46200" y="1704370"/>
            <a:ext cx="65024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5551"/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1. Zeiss </a:t>
            </a:r>
            <a:r>
              <a:rPr lang="en-US" sz="2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Xradia</a:t>
            </a: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multiscale</a:t>
            </a: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equipment.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/>
          </p:cNvSpPr>
          <p:nvPr/>
        </p:nvSpPr>
        <p:spPr bwMode="auto">
          <a:xfrm>
            <a:off x="1435100" y="7785103"/>
            <a:ext cx="53975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220617" indent="-180938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Resolution 30 µm - 5 µm</a:t>
            </a:r>
          </a:p>
          <a:p>
            <a:pPr marL="220617" indent="-180938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Sample size  50 mm - 2 mm</a:t>
            </a:r>
          </a:p>
          <a:p>
            <a:pPr marL="220617" indent="-180938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10 MB camera</a:t>
            </a:r>
          </a:p>
        </p:txBody>
      </p:sp>
      <p:pic>
        <p:nvPicPr>
          <p:cNvPr id="92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1270001" y="461962"/>
            <a:ext cx="111760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6433" bIns="0" anchor="ctr"/>
          <a:lstStyle/>
          <a:p>
            <a:pPr marL="55551"/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JYFL X-ray Tomography Laboratory. Facilites</a:t>
            </a:r>
          </a:p>
          <a:p>
            <a:pPr marL="55551"/>
            <a:endParaRPr lang="en-US" sz="1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6200" y="1704370"/>
            <a:ext cx="65024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5551"/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SkyScan</a:t>
            </a: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1172 table-top scanner. </a:t>
            </a:r>
          </a:p>
        </p:txBody>
      </p:sp>
      <p:pic>
        <p:nvPicPr>
          <p:cNvPr id="1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2" y="2235200"/>
            <a:ext cx="6857998" cy="5410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00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1270001" y="461962"/>
            <a:ext cx="111760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6433" bIns="0" anchor="ctr"/>
          <a:lstStyle/>
          <a:p>
            <a:pPr marL="55551"/>
            <a:r>
              <a:rPr lang="en-US" sz="43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Facilities </a:t>
            </a:r>
          </a:p>
          <a:p>
            <a:pPr marL="55551"/>
            <a:endParaRPr lang="en-US" sz="1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55551"/>
            <a:r>
              <a:rPr lang="en-US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3. Sample preparation equipment</a:t>
            </a:r>
            <a:endParaRPr lang="en-US" sz="28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1385701" y="2119608"/>
            <a:ext cx="3929099" cy="3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Precision laser machining tool</a:t>
            </a:r>
          </a:p>
        </p:txBody>
      </p:sp>
      <p:pic>
        <p:nvPicPr>
          <p:cNvPr id="3" name="Picture 2" descr="Laser_Micromachining_system_ESI_QuikLaze_50_STI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54" y="2536665"/>
            <a:ext cx="3938940" cy="59470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 descr="Microscope_leic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667" y="2524137"/>
            <a:ext cx="3952806" cy="59679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Rectangle 7"/>
          <p:cNvSpPr>
            <a:spLocks/>
          </p:cNvSpPr>
          <p:nvPr/>
        </p:nvSpPr>
        <p:spPr bwMode="auto">
          <a:xfrm>
            <a:off x="5567316" y="2119608"/>
            <a:ext cx="5187709" cy="3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Stereo microscope with micromanipulators</a:t>
            </a:r>
          </a:p>
        </p:txBody>
      </p:sp>
      <p:pic>
        <p:nvPicPr>
          <p:cNvPr id="19" name="Picture 18" descr="Micro_manipulator_sensape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546" y="3025830"/>
            <a:ext cx="4023989" cy="2665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7560" y="7133638"/>
            <a:ext cx="2063750" cy="7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2685" y="5914440"/>
            <a:ext cx="1739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6523" y="8043273"/>
            <a:ext cx="2806700" cy="126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760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1270001" y="461962"/>
            <a:ext cx="111760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6433" bIns="0" anchor="ctr"/>
          <a:lstStyle/>
          <a:p>
            <a:pPr marL="55551"/>
            <a:r>
              <a:rPr lang="en-US" sz="43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Facilities </a:t>
            </a:r>
          </a:p>
          <a:p>
            <a:pPr marL="55551"/>
            <a:endParaRPr lang="en-US" sz="1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55551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  <a:cs typeface="Arial" charset="0"/>
              </a:rPr>
              <a:t>. Sample conditioning equipment</a:t>
            </a:r>
            <a:endParaRPr lang="en-US" sz="28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1385701" y="2119608"/>
            <a:ext cx="3929099" cy="3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Mechanical sample straining unit </a:t>
            </a: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5567316" y="2119608"/>
            <a:ext cx="5187709" cy="3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lnSpc>
                <a:spcPct val="90000"/>
              </a:lnSpc>
              <a:spcBef>
                <a:spcPts val="587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Humidity controller</a:t>
            </a:r>
          </a:p>
        </p:txBody>
      </p:sp>
      <p:pic>
        <p:nvPicPr>
          <p:cNvPr id="20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7560" y="7133638"/>
            <a:ext cx="2063750" cy="7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2685" y="5914440"/>
            <a:ext cx="1739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6523" y="8043273"/>
            <a:ext cx="2806700" cy="126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Material_Testing_Stage_Skysca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178" y="2524140"/>
            <a:ext cx="3936624" cy="59435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Relative_Humidity_Generator_Humisy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512" y="2508460"/>
            <a:ext cx="3949961" cy="596366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53948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1043100" y="342477"/>
            <a:ext cx="11510151" cy="902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19" tIns="65010" rIns="130019" bIns="6501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fi-FI" sz="3400" b="1" u="sng">
                <a:latin typeface="Helvetica"/>
                <a:cs typeface="Helvetica"/>
              </a:rPr>
              <a:t>Research profile: Complex materials group</a:t>
            </a:r>
            <a:r>
              <a:rPr kumimoji="1" lang="fi-FI" sz="3400" b="1">
                <a:latin typeface="Helvetica"/>
                <a:cs typeface="Helvetica"/>
              </a:rPr>
              <a:t> </a:t>
            </a:r>
            <a:endParaRPr kumimoji="1" lang="fi-FI" sz="3400" u="sng">
              <a:latin typeface="Helvetica"/>
              <a:cs typeface="Helvetica"/>
            </a:endParaRPr>
          </a:p>
          <a:p>
            <a:pPr eaLnBrk="1" hangingPunct="1"/>
            <a:endParaRPr kumimoji="1" lang="fi-FI" sz="1700" u="sng">
              <a:latin typeface="Helvetica"/>
              <a:cs typeface="Helvetica"/>
            </a:endParaRPr>
          </a:p>
          <a:p>
            <a:pPr eaLnBrk="1" hangingPunct="1"/>
            <a:r>
              <a:rPr kumimoji="1" lang="fi-FI" sz="2800" b="1">
                <a:latin typeface="Helvetica"/>
                <a:cs typeface="Helvetica"/>
              </a:rPr>
              <a:t>X-Ray tomographic imaging and image analysis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cs typeface="Helvetica"/>
              </a:rPr>
              <a:t>  Non-destructive 3D imaging of material samples even in nm scale</a:t>
            </a:r>
            <a:endParaRPr lang="en-US" sz="2800">
              <a:latin typeface="Helvetica"/>
              <a:cs typeface="Helvetica"/>
            </a:endParaRP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Structure and transport phenomena of heterogeneous materials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Image analysis methods development</a:t>
            </a:r>
          </a:p>
          <a:p>
            <a:pPr eaLnBrk="1" hangingPunct="1"/>
            <a:endParaRPr kumimoji="1" lang="fi-FI" sz="1700">
              <a:latin typeface="Helvetica"/>
              <a:ea typeface="Times New Roman" charset="0"/>
              <a:cs typeface="Helvetica"/>
            </a:endParaRPr>
          </a:p>
          <a:p>
            <a:pPr eaLnBrk="1" hangingPunct="1"/>
            <a:r>
              <a:rPr kumimoji="1" lang="fi-FI" sz="2800" b="1">
                <a:latin typeface="Helvetica"/>
                <a:cs typeface="Helvetica"/>
              </a:rPr>
              <a:t>Heterogeneous materials research</a:t>
            </a:r>
            <a:endParaRPr lang="en-US" sz="2800">
              <a:latin typeface="Helvetica"/>
              <a:cs typeface="Helvetica"/>
            </a:endParaRP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Structural properties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Transport properties (4D imaging)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Composites, biological materials, geological materials,...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Hydromechanical behaviour of bentonite</a:t>
            </a:r>
          </a:p>
          <a:p>
            <a:pPr eaLnBrk="1" hangingPunct="1"/>
            <a:endParaRPr kumimoji="1" lang="fi-FI" sz="1700">
              <a:latin typeface="Helvetica"/>
              <a:ea typeface="Times New Roman" charset="0"/>
              <a:cs typeface="Helvetica"/>
            </a:endParaRPr>
          </a:p>
          <a:p>
            <a:pPr eaLnBrk="1" hangingPunct="1"/>
            <a:r>
              <a:rPr kumimoji="1" lang="fi-FI" sz="2800" b="1">
                <a:latin typeface="Helvetica"/>
                <a:cs typeface="Helvetica"/>
              </a:rPr>
              <a:t>Modelling and simulation</a:t>
            </a:r>
            <a:endParaRPr lang="en-US" sz="2800">
              <a:latin typeface="Helvetica"/>
              <a:cs typeface="Helvetica"/>
            </a:endParaRP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Flow in porous media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Transport phenomena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Multiphase flows</a:t>
            </a:r>
          </a:p>
          <a:p>
            <a:pPr eaLnBrk="1" hangingPunct="1"/>
            <a:endParaRPr kumimoji="1" lang="fi-FI" sz="1700">
              <a:latin typeface="Helvetica"/>
              <a:ea typeface="Times New Roman" charset="0"/>
              <a:cs typeface="Helvetica"/>
            </a:endParaRPr>
          </a:p>
          <a:p>
            <a:pPr eaLnBrk="1" hangingPunct="1"/>
            <a:r>
              <a:rPr kumimoji="1" lang="fi-FI" sz="2800" b="1">
                <a:latin typeface="Helvetica"/>
                <a:cs typeface="Helvetica"/>
              </a:rPr>
              <a:t>Industrial applications</a:t>
            </a:r>
            <a:endParaRPr lang="en-US" sz="2800">
              <a:latin typeface="Helvetica"/>
              <a:cs typeface="Helvetica"/>
            </a:endParaRP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Bio-based composites</a:t>
            </a:r>
          </a:p>
          <a:p>
            <a:pPr eaLnBrk="1" hangingPunct="1">
              <a:buFontTx/>
              <a:buChar char="•"/>
            </a:pPr>
            <a:r>
              <a:rPr kumimoji="1" lang="fi-FI" sz="2800">
                <a:latin typeface="Helvetica"/>
                <a:ea typeface="Times New Roman" charset="0"/>
                <a:cs typeface="Helvetica"/>
              </a:rPr>
              <a:t>  Strength, fracture and barrier properties of various materials</a:t>
            </a:r>
          </a:p>
          <a:p>
            <a:pPr eaLnBrk="1" hangingPunct="1"/>
            <a:endParaRPr kumimoji="1" lang="fi-FI" sz="2800">
              <a:latin typeface="Helvetica"/>
              <a:ea typeface="Times New Roman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94013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0" y="217489"/>
            <a:ext cx="622300" cy="92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/>
          </p:cNvSpPr>
          <p:nvPr/>
        </p:nvSpPr>
        <p:spPr bwMode="auto">
          <a:xfrm>
            <a:off x="103188" y="220664"/>
            <a:ext cx="12792075" cy="9194800"/>
          </a:xfrm>
          <a:prstGeom prst="rect">
            <a:avLst/>
          </a:prstGeom>
          <a:noFill/>
          <a:ln w="12700" cap="flat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50000" y="271300"/>
            <a:ext cx="11023290" cy="22990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57787" bIns="4571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300" dirty="0">
                <a:latin typeface="Arial" charset="0"/>
                <a:cs typeface="Arial" charset="0"/>
                <a:sym typeface="Arial" charset="0"/>
              </a:rPr>
              <a:t>Methods development at JYFL: </a:t>
            </a:r>
            <a:br>
              <a:rPr lang="en-US" sz="4300" dirty="0">
                <a:latin typeface="Arial" charset="0"/>
                <a:cs typeface="Arial" charset="0"/>
                <a:sym typeface="Arial" charset="0"/>
              </a:rPr>
            </a:br>
            <a:r>
              <a:rPr lang="en-US" sz="1100" dirty="0">
                <a:latin typeface="Arial" charset="0"/>
                <a:cs typeface="Arial" charset="0"/>
                <a:sym typeface="Arial" charset="0"/>
              </a:rPr>
              <a:t/>
            </a:r>
            <a:br>
              <a:rPr lang="en-US" sz="1100" dirty="0">
                <a:latin typeface="Arial" charset="0"/>
                <a:cs typeface="Arial" charset="0"/>
                <a:sym typeface="Arial" charset="0"/>
              </a:rPr>
            </a:br>
            <a:r>
              <a:rPr lang="en-US" sz="3200" dirty="0">
                <a:latin typeface="Arial" charset="0"/>
                <a:cs typeface="Arial" charset="0"/>
                <a:sym typeface="Arial" charset="0"/>
              </a:rPr>
              <a:t>General goal: Quantitative measurement of heterogeneous materials properties based on 3D tomographic images.</a:t>
            </a:r>
            <a:endParaRPr lang="en-US" sz="3200" dirty="0"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1158828" y="2729119"/>
            <a:ext cx="11430000" cy="67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87" bIns="0"/>
          <a:lstStyle/>
          <a:p>
            <a:pPr marL="39679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Arial" charset="0"/>
              </a:rPr>
              <a:t>Image reconstruction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Arial" charset="0"/>
              </a:rPr>
              <a:t>     -    Filtered back-projection - and beyond</a:t>
            </a:r>
          </a:p>
          <a:p>
            <a:pPr marL="39679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Image </a:t>
            </a:r>
            <a:r>
              <a:rPr lang="en-US" sz="24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post-processing</a:t>
            </a:r>
            <a:endParaRPr lang="en-US" sz="2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Denoising</a:t>
            </a:r>
            <a:endParaRPr lang="en-US" sz="2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Artefact</a:t>
            </a: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removal</a:t>
            </a:r>
          </a:p>
          <a:p>
            <a:pPr marL="39679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3D image analysis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Structural characteristics (porosity, surface area,…)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Pattern recognition (particles, </a:t>
            </a:r>
            <a:r>
              <a:rPr lang="en-US" sz="24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fibres</a:t>
            </a: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, single pores,…)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Orientation, </a:t>
            </a:r>
            <a:r>
              <a:rPr lang="en-US" sz="24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sceletonization</a:t>
            </a: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,…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…</a:t>
            </a:r>
          </a:p>
          <a:p>
            <a:pPr marL="39679" lvl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Numerical simulations based on true </a:t>
            </a:r>
            <a:r>
              <a:rPr lang="en-US" sz="24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structrure</a:t>
            </a:r>
            <a:endParaRPr lang="en-US" sz="2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Flow properties in porous media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Orientation, </a:t>
            </a:r>
            <a:r>
              <a:rPr lang="en-US" sz="24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sceletonization</a:t>
            </a: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,…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…</a:t>
            </a:r>
          </a:p>
          <a:p>
            <a:pPr marL="39679" lvl="1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4D tomography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Monitoring temporal change of internal structure </a:t>
            </a:r>
          </a:p>
          <a:p>
            <a:pPr marL="953892" lvl="1" indent="-457105">
              <a:buClr>
                <a:srgbClr val="000000"/>
              </a:buClr>
              <a:buSzPct val="100000"/>
              <a:buFont typeface="Lucida Grande"/>
              <a:buChar char="-"/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E.g.: water transport and deformations in wetting/swelling medium</a:t>
            </a:r>
          </a:p>
          <a:p>
            <a:pPr marL="496786" lvl="2">
              <a:buClr>
                <a:srgbClr val="000000"/>
              </a:buClr>
              <a:buSzPct val="100000"/>
            </a:pPr>
            <a:endParaRPr lang="en-US" sz="24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6" name="Picture 2" descr="C:\MyTemp\Kirjoitetut jutut\Risö 2013 34th conference\speech\BC96_ori_color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9928" y="2336800"/>
            <a:ext cx="3579072" cy="357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ig_1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0" y="5954598"/>
            <a:ext cx="3403600" cy="2407247"/>
          </a:xfrm>
          <a:prstGeom prst="rect">
            <a:avLst/>
          </a:prstGeom>
        </p:spPr>
      </p:pic>
      <p:sp>
        <p:nvSpPr>
          <p:cNvPr id="8" name="AutoShape 15"/>
          <p:cNvSpPr>
            <a:spLocks/>
          </p:cNvSpPr>
          <p:nvPr/>
        </p:nvSpPr>
        <p:spPr bwMode="auto">
          <a:xfrm rot="5400000">
            <a:off x="10485128" y="5891200"/>
            <a:ext cx="422275" cy="539750"/>
          </a:xfrm>
          <a:prstGeom prst="rightArrow">
            <a:avLst>
              <a:gd name="adj1" fmla="val 50000"/>
              <a:gd name="adj2" fmla="val 35157"/>
            </a:avLst>
          </a:prstGeom>
          <a:solidFill>
            <a:schemeClr val="accent1"/>
          </a:solidFill>
          <a:ln w="25400">
            <a:solidFill>
              <a:srgbClr val="00956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>
            <a:normAutofit/>
          </a:bodyPr>
          <a:lstStyle/>
          <a:p>
            <a:r>
              <a:rPr lang="fi-FI" sz="4600" dirty="0" err="1">
                <a:latin typeface="Arial" pitchFamily="34" charset="0"/>
                <a:cs typeface="Arial" pitchFamily="34" charset="0"/>
              </a:rPr>
              <a:t>Nanotomography</a:t>
            </a:r>
            <a:r>
              <a:rPr lang="fi-FI" sz="4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341" name="Picture 77" descr="na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29582" r="32981" b="3060"/>
          <a:stretch/>
        </p:blipFill>
        <p:spPr bwMode="auto">
          <a:xfrm>
            <a:off x="800101" y="1295400"/>
            <a:ext cx="12026899" cy="4915370"/>
          </a:xfrm>
          <a:prstGeom prst="rect">
            <a:avLst/>
          </a:prstGeom>
          <a:noFill/>
          <a:ln w="28575" cmpd="sng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280" name="AutoShape 78"/>
          <p:cNvSpPr>
            <a:spLocks noChangeArrowheads="1"/>
          </p:cNvSpPr>
          <p:nvPr/>
        </p:nvSpPr>
        <p:spPr bwMode="auto">
          <a:xfrm>
            <a:off x="1046099" y="6245143"/>
            <a:ext cx="2706052" cy="1347129"/>
          </a:xfrm>
          <a:prstGeom prst="roundRect">
            <a:avLst>
              <a:gd name="adj" fmla="val 16667"/>
            </a:avLst>
          </a:prstGeom>
          <a:solidFill>
            <a:srgbClr val="BB4D09"/>
          </a:solidFill>
          <a:ln w="25400" algn="in">
            <a:solidFill>
              <a:srgbClr val="913C0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81" name="Text Box 79"/>
          <p:cNvSpPr txBox="1">
            <a:spLocks noChangeArrowheads="1"/>
          </p:cNvSpPr>
          <p:nvPr/>
        </p:nvSpPr>
        <p:spPr bwMode="auto">
          <a:xfrm>
            <a:off x="1133192" y="6262330"/>
            <a:ext cx="2613308" cy="132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pPr algn="just" defTabSz="1300460"/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X-ray</a:t>
            </a:r>
            <a:r>
              <a:rPr lang="fi-FI" altLang="en-US" sz="1300" b="1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source</a:t>
            </a:r>
            <a:endParaRPr lang="fi-FI" altLang="en-US" sz="1300" b="1" dirty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defTabSz="1300460"/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A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copper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anode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,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characteristic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peak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of 8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keV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.</a:t>
            </a:r>
            <a:endParaRPr lang="en-US" alt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2" name="AutoShape 80"/>
          <p:cNvSpPr>
            <a:spLocks noChangeArrowheads="1"/>
          </p:cNvSpPr>
          <p:nvPr/>
        </p:nvSpPr>
        <p:spPr bwMode="auto">
          <a:xfrm>
            <a:off x="3005031" y="7638823"/>
            <a:ext cx="2605828" cy="1193273"/>
          </a:xfrm>
          <a:prstGeom prst="roundRect">
            <a:avLst>
              <a:gd name="adj" fmla="val 16667"/>
            </a:avLst>
          </a:prstGeom>
          <a:solidFill>
            <a:srgbClr val="0D8FB7"/>
          </a:solidFill>
          <a:ln w="25400" algn="in">
            <a:solidFill>
              <a:srgbClr val="09668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83" name="Text Box 81"/>
          <p:cNvSpPr txBox="1">
            <a:spLocks noChangeArrowheads="1"/>
          </p:cNvSpPr>
          <p:nvPr/>
        </p:nvSpPr>
        <p:spPr bwMode="auto">
          <a:xfrm>
            <a:off x="3105255" y="7638822"/>
            <a:ext cx="2305156" cy="123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pPr algn="just" defTabSz="1300460"/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Condenser</a:t>
            </a:r>
            <a:r>
              <a:rPr lang="fi-FI" altLang="en-US" sz="1300" b="1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</a:p>
          <a:p>
            <a:pPr algn="just" defTabSz="1300460"/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An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elliptical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capillary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lens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used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to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focus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X-rays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into the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sample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.</a:t>
            </a:r>
            <a:endParaRPr lang="en-US" alt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94" name="AutoShape 91"/>
          <p:cNvSpPr>
            <a:spLocks noChangeArrowheads="1"/>
          </p:cNvSpPr>
          <p:nvPr/>
        </p:nvSpPr>
        <p:spPr bwMode="auto">
          <a:xfrm>
            <a:off x="3949961" y="6245144"/>
            <a:ext cx="2833211" cy="1347129"/>
          </a:xfrm>
          <a:prstGeom prst="roundRect">
            <a:avLst>
              <a:gd name="adj" fmla="val 16667"/>
            </a:avLst>
          </a:prstGeom>
          <a:solidFill>
            <a:srgbClr val="11B328"/>
          </a:solidFill>
          <a:ln w="25400" algn="in">
            <a:solidFill>
              <a:srgbClr val="0C7E1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95" name="Text Box 92"/>
          <p:cNvSpPr txBox="1">
            <a:spLocks noChangeArrowheads="1"/>
          </p:cNvSpPr>
          <p:nvPr/>
        </p:nvSpPr>
        <p:spPr bwMode="auto">
          <a:xfrm>
            <a:off x="4050185" y="6262330"/>
            <a:ext cx="2405380" cy="23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pPr algn="just" defTabSz="1300460"/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Pinhole</a:t>
            </a:r>
            <a:endParaRPr lang="fi-FI" altLang="en-US" sz="1300" b="1" dirty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algn="just" defTabSz="1300460"/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Used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to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exlude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multiple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reflected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light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.</a:t>
            </a:r>
            <a:endParaRPr lang="en-US" alt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28" name="AutoShape 93"/>
          <p:cNvSpPr>
            <a:spLocks noChangeArrowheads="1"/>
          </p:cNvSpPr>
          <p:nvPr/>
        </p:nvSpPr>
        <p:spPr bwMode="auto">
          <a:xfrm>
            <a:off x="5789613" y="7637257"/>
            <a:ext cx="3933479" cy="1193273"/>
          </a:xfrm>
          <a:prstGeom prst="roundRect">
            <a:avLst>
              <a:gd name="adj" fmla="val 16667"/>
            </a:avLst>
          </a:prstGeom>
          <a:solidFill>
            <a:srgbClr val="BA810E"/>
          </a:solidFill>
          <a:ln w="25400" algn="in">
            <a:solidFill>
              <a:srgbClr val="94670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29" name="Text Box 94"/>
          <p:cNvSpPr txBox="1">
            <a:spLocks noChangeArrowheads="1"/>
          </p:cNvSpPr>
          <p:nvPr/>
        </p:nvSpPr>
        <p:spPr bwMode="auto">
          <a:xfrm>
            <a:off x="5850651" y="7644046"/>
            <a:ext cx="3531709" cy="149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pPr algn="just" defTabSz="1300460"/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Objective</a:t>
            </a:r>
            <a:r>
              <a:rPr lang="fi-FI" altLang="en-US" sz="1300" b="1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Zone</a:t>
            </a:r>
            <a:r>
              <a:rPr lang="fi-FI" altLang="en-US" sz="1300" b="1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plate</a:t>
            </a:r>
            <a:endParaRPr lang="fi-FI" altLang="en-US" sz="1300" b="1" dirty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algn="just" defTabSz="1300460"/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Another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focusing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optics (Fresnel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zone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plate)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 to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focus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the image onto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detector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.</a:t>
            </a:r>
            <a:endParaRPr lang="en-US" alt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30" name="AutoShape 95"/>
          <p:cNvSpPr>
            <a:spLocks noChangeArrowheads="1"/>
          </p:cNvSpPr>
          <p:nvPr/>
        </p:nvSpPr>
        <p:spPr bwMode="auto">
          <a:xfrm>
            <a:off x="6968639" y="6256272"/>
            <a:ext cx="1235884" cy="1356624"/>
          </a:xfrm>
          <a:prstGeom prst="roundRect">
            <a:avLst>
              <a:gd name="adj" fmla="val 16667"/>
            </a:avLst>
          </a:prstGeom>
          <a:solidFill>
            <a:srgbClr val="6633CC"/>
          </a:solidFill>
          <a:ln w="25400" algn="in">
            <a:solidFill>
              <a:srgbClr val="40204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31" name="Text Box 96"/>
          <p:cNvSpPr txBox="1">
            <a:spLocks noChangeArrowheads="1"/>
          </p:cNvSpPr>
          <p:nvPr/>
        </p:nvSpPr>
        <p:spPr bwMode="auto">
          <a:xfrm>
            <a:off x="7063813" y="6299992"/>
            <a:ext cx="1038787" cy="129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pPr algn="just" defTabSz="1300460"/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Sample</a:t>
            </a:r>
            <a:endParaRPr lang="fi-FI" altLang="en-US" sz="1300" b="1" dirty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defTabSz="1300460"/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At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focal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point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endParaRPr lang="en-US" alt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32" name="AutoShape 97"/>
          <p:cNvSpPr>
            <a:spLocks noChangeArrowheads="1"/>
          </p:cNvSpPr>
          <p:nvPr/>
        </p:nvSpPr>
        <p:spPr bwMode="auto">
          <a:xfrm>
            <a:off x="9916939" y="7625077"/>
            <a:ext cx="2709613" cy="1217634"/>
          </a:xfrm>
          <a:prstGeom prst="roundRect">
            <a:avLst>
              <a:gd name="adj" fmla="val 16667"/>
            </a:avLst>
          </a:prstGeom>
          <a:solidFill>
            <a:srgbClr val="6C5E58"/>
          </a:solidFill>
          <a:ln w="25400" algn="in">
            <a:solidFill>
              <a:srgbClr val="2A2A2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33" name="Text Box 98"/>
          <p:cNvSpPr txBox="1">
            <a:spLocks noChangeArrowheads="1"/>
          </p:cNvSpPr>
          <p:nvPr/>
        </p:nvSpPr>
        <p:spPr bwMode="auto">
          <a:xfrm>
            <a:off x="10015801" y="7664670"/>
            <a:ext cx="2505604" cy="116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pPr algn="just" defTabSz="1300460"/>
            <a:r>
              <a:rPr lang="fi-FI" altLang="en-US" sz="1300" b="1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Flight </a:t>
            </a:r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tube</a:t>
            </a:r>
            <a:r>
              <a:rPr lang="fi-FI" altLang="en-US" sz="1300" b="1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and </a:t>
            </a:r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detector</a:t>
            </a:r>
            <a:endParaRPr lang="fi-FI" altLang="en-US" sz="1300" b="1" dirty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algn="just" defTabSz="1300460"/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He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gas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filled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tube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used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to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channel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X-rays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to the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detector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(CCD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chip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coupled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with a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scintillator)</a:t>
            </a:r>
            <a:endParaRPr lang="en-US" alt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38" name="AutoShape 103"/>
          <p:cNvSpPr>
            <a:spLocks noChangeArrowheads="1"/>
          </p:cNvSpPr>
          <p:nvPr/>
        </p:nvSpPr>
        <p:spPr bwMode="auto">
          <a:xfrm>
            <a:off x="8374999" y="6245143"/>
            <a:ext cx="3398110" cy="1347129"/>
          </a:xfrm>
          <a:prstGeom prst="roundRect">
            <a:avLst>
              <a:gd name="adj" fmla="val 16667"/>
            </a:avLst>
          </a:prstGeom>
          <a:solidFill>
            <a:srgbClr val="B41043"/>
          </a:solidFill>
          <a:ln w="25400" algn="in">
            <a:solidFill>
              <a:srgbClr val="840C3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39" name="Text Box 104"/>
          <p:cNvSpPr txBox="1">
            <a:spLocks noChangeArrowheads="1"/>
          </p:cNvSpPr>
          <p:nvPr/>
        </p:nvSpPr>
        <p:spPr bwMode="auto">
          <a:xfrm>
            <a:off x="8550174" y="6299993"/>
            <a:ext cx="3063853" cy="119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52018" tIns="52018" rIns="52018" bIns="52018" numCol="1" anchor="t" anchorCtr="0" compatLnSpc="1">
            <a:prstTxWarp prst="textNoShape">
              <a:avLst/>
            </a:prstTxWarp>
          </a:bodyPr>
          <a:lstStyle/>
          <a:p>
            <a:pPr algn="just" defTabSz="1300460"/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Phase</a:t>
            </a:r>
            <a:r>
              <a:rPr lang="fi-FI" altLang="en-US" sz="1300" b="1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b="1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ring</a:t>
            </a:r>
            <a:endParaRPr lang="fi-FI" altLang="en-US" sz="1300" b="1" dirty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  <a:p>
            <a:pPr algn="just" defTabSz="1300460"/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To block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direct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light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(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not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diffracted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by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the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sample)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and to generate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zernike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phase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fi-FI" altLang="en-US" sz="130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contrast</a:t>
            </a:r>
            <a:r>
              <a:rPr lang="fi-FI" altLang="en-US" sz="130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image.</a:t>
            </a:r>
            <a:endParaRPr lang="en-US" altLang="en-US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342" name="Straight Connector 11341"/>
          <p:cNvCxnSpPr>
            <a:stCxn id="11280" idx="0"/>
          </p:cNvCxnSpPr>
          <p:nvPr/>
        </p:nvCxnSpPr>
        <p:spPr>
          <a:xfrm flipV="1">
            <a:off x="2399125" y="3753085"/>
            <a:ext cx="0" cy="2492058"/>
          </a:xfrm>
          <a:prstGeom prst="line">
            <a:avLst/>
          </a:prstGeom>
          <a:ln w="25400" cap="rnd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44" name="Straight Connector 11343"/>
          <p:cNvCxnSpPr/>
          <p:nvPr/>
        </p:nvCxnSpPr>
        <p:spPr>
          <a:xfrm flipV="1">
            <a:off x="3846309" y="3151553"/>
            <a:ext cx="0" cy="4485704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46" name="Straight Connector 11345"/>
          <p:cNvCxnSpPr/>
          <p:nvPr/>
        </p:nvCxnSpPr>
        <p:spPr>
          <a:xfrm>
            <a:off x="5975312" y="3176552"/>
            <a:ext cx="0" cy="3123441"/>
          </a:xfrm>
          <a:prstGeom prst="line">
            <a:avLst/>
          </a:prstGeom>
          <a:ln w="254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52" name="Straight Connector 11351"/>
          <p:cNvCxnSpPr/>
          <p:nvPr/>
        </p:nvCxnSpPr>
        <p:spPr>
          <a:xfrm rot="16200000" flipV="1">
            <a:off x="5141683" y="4528535"/>
            <a:ext cx="4306880" cy="1965392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56" name="Straight Connector 11355"/>
          <p:cNvCxnSpPr>
            <a:stCxn id="11330" idx="0"/>
          </p:cNvCxnSpPr>
          <p:nvPr/>
        </p:nvCxnSpPr>
        <p:spPr>
          <a:xfrm rot="16200000" flipV="1">
            <a:off x="5597688" y="4267379"/>
            <a:ext cx="2503188" cy="1474600"/>
          </a:xfrm>
          <a:prstGeom prst="bentConnector3">
            <a:avLst>
              <a:gd name="adj1" fmla="val 17044"/>
            </a:avLst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60" name="Straight Connector 11359"/>
          <p:cNvCxnSpPr/>
          <p:nvPr/>
        </p:nvCxnSpPr>
        <p:spPr>
          <a:xfrm flipV="1">
            <a:off x="11924982" y="3176552"/>
            <a:ext cx="0" cy="4448525"/>
          </a:xfrm>
          <a:prstGeom prst="line">
            <a:avLst/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62" name="Straight Connector 11361"/>
          <p:cNvCxnSpPr/>
          <p:nvPr/>
        </p:nvCxnSpPr>
        <p:spPr>
          <a:xfrm rot="16200000" flipV="1">
            <a:off x="6463435" y="3326217"/>
            <a:ext cx="3068592" cy="2769261"/>
          </a:xfrm>
          <a:prstGeom prst="bentConnector3">
            <a:avLst>
              <a:gd name="adj1" fmla="val 39409"/>
            </a:avLst>
          </a:prstGeom>
          <a:ln w="254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052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7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ukautettu suunnittelumalli">
  <a:themeElements>
    <a:clrScheme name="Mukautettu suunnittelumall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ukautettu suunnittelumall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  <a:cs typeface="Arial" charset="0"/>
          </a:defRPr>
        </a:defPPr>
      </a:lstStyle>
    </a:lnDef>
  </a:objectDefaults>
  <a:extraClrSchemeLst>
    <a:extraClrScheme>
      <a:clrScheme name="Mukautettu suunnittelumall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3622</TotalTime>
  <Pages>0</Pages>
  <Words>431</Words>
  <Characters>0</Characters>
  <Application>Microsoft Macintosh PowerPoint</Application>
  <PresentationFormat>Custom</PresentationFormat>
  <Lines>0</Lines>
  <Paragraphs>117</Paragraphs>
  <Slides>13</Slides>
  <Notes>2</Notes>
  <HiddenSlides>2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Blank</vt:lpstr>
      <vt:lpstr>17_Mukautettu suunnittelumalli</vt:lpstr>
      <vt:lpstr>Mukautettu suunnittelumalli</vt:lpstr>
      <vt:lpstr>X-ray Tomography.  collaboration, perspectives, visions?  Markku Kataja X-ray Tomography Laboratory, University of Jyväskylä, Department of Physics  </vt:lpstr>
      <vt:lpstr>University of Jyväskylä, Department of physics (JYFL)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 development at JYFL:   General goal: Quantitative measurement of heterogeneous materials properties based on 3D tomographic images.</vt:lpstr>
      <vt:lpstr>Nanotomography </vt:lpstr>
      <vt:lpstr>PowerPoint Presentation</vt:lpstr>
      <vt:lpstr>Collaborative opportunities General perspective (FinTomo network) </vt:lpstr>
      <vt:lpstr>Biotite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 K</cp:lastModifiedBy>
  <cp:revision>125</cp:revision>
  <dcterms:modified xsi:type="dcterms:W3CDTF">2017-11-09T10:51:52Z</dcterms:modified>
</cp:coreProperties>
</file>