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1" r:id="rId1"/>
  </p:sldMasterIdLst>
  <p:notesMasterIdLst>
    <p:notesMasterId r:id="rId12"/>
  </p:notesMasterIdLst>
  <p:handoutMasterIdLst>
    <p:handoutMasterId r:id="rId13"/>
  </p:handoutMasterIdLst>
  <p:sldIdLst>
    <p:sldId id="304" r:id="rId2"/>
    <p:sldId id="328" r:id="rId3"/>
    <p:sldId id="336" r:id="rId4"/>
    <p:sldId id="326" r:id="rId5"/>
    <p:sldId id="330" r:id="rId6"/>
    <p:sldId id="329" r:id="rId7"/>
    <p:sldId id="334" r:id="rId8"/>
    <p:sldId id="332" r:id="rId9"/>
    <p:sldId id="335" r:id="rId10"/>
    <p:sldId id="333" r:id="rId11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311"/>
    <a:srgbClr val="00B08C"/>
    <a:srgbClr val="00A39A"/>
    <a:srgbClr val="FCD116"/>
    <a:srgbClr val="3A75C4"/>
    <a:srgbClr val="00BD9D"/>
    <a:srgbClr val="009E60"/>
    <a:srgbClr val="FFFFFF"/>
    <a:srgbClr val="5BBF21"/>
    <a:srgbClr val="8B8B8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Vaalea tyyli 2 - Korostu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Vaalea tyyli 2 - Korostu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Vaalea tyyli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04" autoAdjust="0"/>
  </p:normalViewPr>
  <p:slideViewPr>
    <p:cSldViewPr>
      <p:cViewPr>
        <p:scale>
          <a:sx n="40" d="100"/>
          <a:sy n="40" d="100"/>
        </p:scale>
        <p:origin x="1962" y="9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86D4800B-8753-3B4F-97ED-321E73BD7EDB}" type="datetimeFigureOut">
              <a:rPr lang="fi-FI"/>
              <a:pPr>
                <a:defRPr/>
              </a:pPr>
              <a:t>8.11.2017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2AEE3D99-5224-E842-A8E5-E1EB0FE635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891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BD7201BD-9C11-AD45-9EF1-CE7B667A450D}" type="datetimeFigureOut">
              <a:rPr lang="fi-FI"/>
              <a:pPr>
                <a:defRPr/>
              </a:pPr>
              <a:t>8.11.2017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3405D274-9957-F14C-8EA2-7129B63473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28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5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76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legohea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254000"/>
            <a:ext cx="8636000" cy="59055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683568" y="2708920"/>
            <a:ext cx="77724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lnSpc>
                <a:spcPct val="70000"/>
              </a:lnSpc>
              <a:defRPr sz="4800" u="none" cap="all" baseline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smtClean="0"/>
              <a:t>CLICK TO ADD TITLE</a:t>
            </a:r>
            <a:endParaRPr lang="fi-FI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685800" y="4267200"/>
            <a:ext cx="77724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add</a:t>
            </a:r>
            <a:r>
              <a:rPr lang="fi-FI" noProof="0" dirty="0" smtClean="0"/>
              <a:t> </a:t>
            </a:r>
            <a:r>
              <a:rPr lang="fi-FI" noProof="0" dirty="0" err="1" smtClean="0"/>
              <a:t>subtitle</a:t>
            </a:r>
            <a:endParaRPr lang="fi-FI" noProof="0" dirty="0"/>
          </a:p>
        </p:txBody>
      </p:sp>
      <p:grpSp>
        <p:nvGrpSpPr>
          <p:cNvPr id="22" name="Ryhmä 21"/>
          <p:cNvGrpSpPr/>
          <p:nvPr userDrawn="1"/>
        </p:nvGrpSpPr>
        <p:grpSpPr bwMode="white">
          <a:xfrm>
            <a:off x="252000" y="250723"/>
            <a:ext cx="2179464" cy="2042651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ECA94B-3FD0-4850-B709-1F52B0D9AFAA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57778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39552" y="1916832"/>
            <a:ext cx="43924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fi-FI" dirty="0" smtClean="0"/>
              <a:t>CLICK TO ADD TITLE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67544" y="2996952"/>
            <a:ext cx="4464496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add</a:t>
            </a:r>
            <a:r>
              <a:rPr lang="fi-FI" noProof="0" dirty="0" smtClean="0"/>
              <a:t> </a:t>
            </a:r>
            <a:r>
              <a:rPr lang="fi-FI" noProof="0" dirty="0" err="1" smtClean="0"/>
              <a:t>text</a:t>
            </a:r>
            <a:endParaRPr lang="fi-FI" noProof="0" dirty="0" smtClean="0"/>
          </a:p>
          <a:p>
            <a:pPr lvl="1"/>
            <a:r>
              <a:rPr lang="fi-FI" noProof="0" dirty="0" smtClean="0"/>
              <a:t>Second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2"/>
            <a:r>
              <a:rPr lang="fi-FI" noProof="0" dirty="0" smtClean="0"/>
              <a:t>Third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3"/>
            <a:r>
              <a:rPr lang="fi-FI" noProof="0" dirty="0" err="1" smtClean="0"/>
              <a:t>Fourth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4"/>
            <a:r>
              <a:rPr lang="fi-FI" noProof="0" dirty="0" err="1" smtClean="0"/>
              <a:t>Fifth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en-US" noProof="0" dirty="0" smtClean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080000" y="254000"/>
            <a:ext cx="3810000" cy="590550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 smtClean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C5745E9-3B81-4999-88D6-B34EA5192DC4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96899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39552" y="1916832"/>
            <a:ext cx="43924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fi-FI" dirty="0" smtClean="0"/>
              <a:t>CLICK TO ADD TITLE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67544" y="2996953"/>
            <a:ext cx="4464496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add</a:t>
            </a:r>
            <a:r>
              <a:rPr lang="fi-FI" noProof="0" dirty="0" smtClean="0"/>
              <a:t> </a:t>
            </a:r>
            <a:r>
              <a:rPr lang="fi-FI" noProof="0" dirty="0" err="1" smtClean="0"/>
              <a:t>text</a:t>
            </a:r>
            <a:endParaRPr lang="fi-FI" noProof="0" dirty="0" smtClean="0"/>
          </a:p>
          <a:p>
            <a:pPr lvl="1"/>
            <a:r>
              <a:rPr lang="fi-FI" noProof="0" dirty="0" smtClean="0"/>
              <a:t>Second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2"/>
            <a:r>
              <a:rPr lang="fi-FI" noProof="0" dirty="0" smtClean="0"/>
              <a:t>Third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3"/>
            <a:r>
              <a:rPr lang="fi-FI" noProof="0" dirty="0" err="1" smtClean="0"/>
              <a:t>Fourth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4"/>
            <a:r>
              <a:rPr lang="fi-FI" noProof="0" dirty="0" err="1" smtClean="0"/>
              <a:t>Fifth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en-US" noProof="0" dirty="0" smtClean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076000" y="254000"/>
            <a:ext cx="3810000" cy="295275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76056" y="3212976"/>
            <a:ext cx="3810000" cy="29527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 smtClean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624A907B-6DFB-43CB-9064-15BBB94CC4E0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30226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195737" y="692696"/>
            <a:ext cx="6624736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>
                <a:latin typeface="+mj-lt"/>
              </a:defRPr>
            </a:lvl1pPr>
          </a:lstStyle>
          <a:p>
            <a:pPr lvl="0"/>
            <a:r>
              <a:rPr lang="fi-FI" dirty="0" smtClean="0"/>
              <a:t>CLICK TO ADD TITLE</a:t>
            </a:r>
            <a:endParaRPr lang="en-US" dirty="0" smtClean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F2716-9693-4F64-9B24-6AF71866AD15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41325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0F50-6231-412B-A85D-D04C6D7ADC43}" type="datetime1">
              <a:rPr lang="fi-FI" smtClean="0"/>
              <a:pPr/>
              <a:t>8.11.2017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smtClean="0"/>
              <a:t>Matemaattis-luonnontieteellinen tiedekunta / Henkilön nimi / Esityksen nimi</a:t>
            </a:r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54000" y="254000"/>
            <a:ext cx="8636000" cy="59055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b="0" i="0">
                <a:latin typeface="Gotham-Bold"/>
                <a:cs typeface="Gotham-Bold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685800" y="2708920"/>
            <a:ext cx="77724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smtClean="0"/>
              <a:t>CLICK TO ADD TITLE</a:t>
            </a:r>
            <a:endParaRPr lang="fi-FI" noProof="0" dirty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685800" y="4267200"/>
            <a:ext cx="77724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add</a:t>
            </a:r>
            <a:r>
              <a:rPr lang="fi-FI" noProof="0" dirty="0" smtClean="0"/>
              <a:t> </a:t>
            </a:r>
            <a:r>
              <a:rPr lang="fi-FI" noProof="0" dirty="0" err="1" smtClean="0"/>
              <a:t>subtitle</a:t>
            </a:r>
            <a:endParaRPr lang="fi-FI" noProof="0" dirty="0"/>
          </a:p>
        </p:txBody>
      </p:sp>
      <p:grpSp>
        <p:nvGrpSpPr>
          <p:cNvPr id="17" name="Ryhmä 16"/>
          <p:cNvGrpSpPr/>
          <p:nvPr userDrawn="1"/>
        </p:nvGrpSpPr>
        <p:grpSpPr bwMode="auto">
          <a:xfrm>
            <a:off x="252000" y="250723"/>
            <a:ext cx="2179464" cy="2042651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auto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Rectangle 6"/>
            <p:cNvSpPr>
              <a:spLocks noChangeArrowheads="1"/>
            </p:cNvSpPr>
            <p:nvPr userDrawn="1"/>
          </p:nvSpPr>
          <p:spPr bwMode="auto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auto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98A5425-A6C0-418E-A1F8-0C24FEC5528C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19580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254000" y="254000"/>
            <a:ext cx="8636000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685800" y="4267200"/>
            <a:ext cx="77724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add</a:t>
            </a:r>
            <a:r>
              <a:rPr lang="fi-FI" noProof="0" dirty="0" smtClean="0"/>
              <a:t> </a:t>
            </a:r>
            <a:r>
              <a:rPr lang="fi-FI" noProof="0" dirty="0" err="1" smtClean="0"/>
              <a:t>subtitle</a:t>
            </a:r>
            <a:endParaRPr lang="fi-FI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685800" y="2708920"/>
            <a:ext cx="77724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smtClean="0"/>
              <a:t>CLICK TO ADD TITLE</a:t>
            </a:r>
            <a:endParaRPr lang="fi-FI" noProof="0" dirty="0"/>
          </a:p>
        </p:txBody>
      </p:sp>
      <p:grpSp>
        <p:nvGrpSpPr>
          <p:cNvPr id="19" name="Ryhmä 18"/>
          <p:cNvGrpSpPr/>
          <p:nvPr userDrawn="1"/>
        </p:nvGrpSpPr>
        <p:grpSpPr bwMode="black">
          <a:xfrm>
            <a:off x="252000" y="250723"/>
            <a:ext cx="2179464" cy="2042651"/>
            <a:chOff x="1311275" y="373063"/>
            <a:chExt cx="6524625" cy="6115050"/>
          </a:xfrm>
          <a:solidFill>
            <a:srgbClr val="FCA311"/>
          </a:solidFill>
        </p:grpSpPr>
        <p:sp>
          <p:nvSpPr>
            <p:cNvPr id="20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D57880-D2A4-4B62-93FA-A3C21E3EAC26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06942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467" y="254000"/>
            <a:ext cx="8636000" cy="59055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/>
          </p:nvPr>
        </p:nvSpPr>
        <p:spPr bwMode="white">
          <a:xfrm>
            <a:off x="683568" y="2852936"/>
            <a:ext cx="77724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lnSpc>
                <a:spcPct val="70000"/>
              </a:lnSpc>
              <a:defRPr sz="5000" baseline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fi-FI" noProof="0" dirty="0"/>
          </a:p>
        </p:txBody>
      </p:sp>
      <p:grpSp>
        <p:nvGrpSpPr>
          <p:cNvPr id="21" name="Ryhmä 20"/>
          <p:cNvGrpSpPr/>
          <p:nvPr userDrawn="1"/>
        </p:nvGrpSpPr>
        <p:grpSpPr bwMode="white">
          <a:xfrm>
            <a:off x="252000" y="250723"/>
            <a:ext cx="2179464" cy="2042651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FA1D26-478F-42C9-993F-A2C9B27BFF1A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85154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685800" y="2708920"/>
            <a:ext cx="77724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smtClean="0"/>
              <a:t>CLICK TO ADD SUBHEADING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58EA8-4ACE-4716-BC09-9CB329614E95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31264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51520" y="692696"/>
            <a:ext cx="8640960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algn="ctr">
              <a:defRPr sz="4000"/>
            </a:lvl1pPr>
          </a:lstStyle>
          <a:p>
            <a:pPr lvl="0"/>
            <a:r>
              <a:rPr lang="fi-FI" dirty="0" smtClean="0"/>
              <a:t>CLICK TO ADD TITLE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251520" y="2204865"/>
            <a:ext cx="86409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CBCC39-8CF8-43D0-B664-5C53EEE13750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4457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195737" y="692696"/>
            <a:ext cx="6624736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 baseline="0">
                <a:latin typeface="+mj-lt"/>
              </a:defRPr>
            </a:lvl1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add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67544" y="2204865"/>
            <a:ext cx="838434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add</a:t>
            </a:r>
            <a:r>
              <a:rPr lang="fi-FI" noProof="0" dirty="0" smtClean="0"/>
              <a:t> </a:t>
            </a:r>
            <a:r>
              <a:rPr lang="fi-FI" noProof="0" dirty="0" err="1" smtClean="0"/>
              <a:t>text</a:t>
            </a:r>
            <a:endParaRPr lang="fi-FI" noProof="0" dirty="0" smtClean="0"/>
          </a:p>
          <a:p>
            <a:pPr lvl="1"/>
            <a:r>
              <a:rPr lang="fi-FI" noProof="0" dirty="0" smtClean="0"/>
              <a:t>Second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2"/>
            <a:r>
              <a:rPr lang="fi-FI" noProof="0" dirty="0" smtClean="0"/>
              <a:t>Third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3"/>
            <a:r>
              <a:rPr lang="fi-FI" noProof="0" dirty="0" err="1" smtClean="0"/>
              <a:t>Fourth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4"/>
            <a:r>
              <a:rPr lang="fi-FI" noProof="0" dirty="0" err="1" smtClean="0"/>
              <a:t>Fifth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en-US" noProof="0" dirty="0" smtClean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0588BA-2D21-49E2-A01D-E7A0619ED672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44444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195737" y="692696"/>
            <a:ext cx="6624736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>
                <a:latin typeface="+mj-lt"/>
              </a:defRPr>
            </a:lvl1pPr>
          </a:lstStyle>
          <a:p>
            <a:pPr lvl="0"/>
            <a:r>
              <a:rPr lang="fi-FI" dirty="0" smtClean="0"/>
              <a:t>CLICK TO ADD TITLE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67544" y="2204865"/>
            <a:ext cx="39604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add</a:t>
            </a:r>
            <a:r>
              <a:rPr lang="fi-FI" noProof="0" dirty="0" smtClean="0"/>
              <a:t> </a:t>
            </a:r>
            <a:r>
              <a:rPr lang="fi-FI" noProof="0" dirty="0" err="1" smtClean="0"/>
              <a:t>text</a:t>
            </a:r>
            <a:endParaRPr lang="fi-FI" noProof="0" dirty="0" smtClean="0"/>
          </a:p>
          <a:p>
            <a:pPr lvl="1"/>
            <a:r>
              <a:rPr lang="fi-FI" noProof="0" dirty="0" smtClean="0"/>
              <a:t>Second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2"/>
            <a:r>
              <a:rPr lang="fi-FI" noProof="0" dirty="0" smtClean="0"/>
              <a:t>Third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3"/>
            <a:r>
              <a:rPr lang="fi-FI" noProof="0" dirty="0" err="1" smtClean="0"/>
              <a:t>Fourth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4"/>
            <a:r>
              <a:rPr lang="fi-FI" noProof="0" dirty="0" err="1" smtClean="0"/>
              <a:t>Fifth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en-US" noProof="0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4860032" y="2204865"/>
            <a:ext cx="39604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add</a:t>
            </a:r>
            <a:r>
              <a:rPr lang="fi-FI" noProof="0" dirty="0" smtClean="0"/>
              <a:t> </a:t>
            </a:r>
            <a:r>
              <a:rPr lang="fi-FI" noProof="0" dirty="0" err="1" smtClean="0"/>
              <a:t>text</a:t>
            </a:r>
            <a:endParaRPr lang="fi-FI" noProof="0" dirty="0" smtClean="0"/>
          </a:p>
          <a:p>
            <a:pPr lvl="1"/>
            <a:r>
              <a:rPr lang="fi-FI" noProof="0" dirty="0" smtClean="0"/>
              <a:t>Second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2"/>
            <a:r>
              <a:rPr lang="fi-FI" noProof="0" dirty="0" smtClean="0"/>
              <a:t>Third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3"/>
            <a:r>
              <a:rPr lang="fi-FI" noProof="0" dirty="0" err="1" smtClean="0"/>
              <a:t>Fourth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4"/>
            <a:r>
              <a:rPr lang="fi-FI" noProof="0" dirty="0" err="1" smtClean="0"/>
              <a:t>Fifth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en-US" noProof="0" dirty="0" smtClean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A119F52-2F50-4F66-8C4F-B38BDD49B021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51535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252000" y="254000"/>
            <a:ext cx="8636000" cy="5905500"/>
          </a:xfrm>
          <a:solidFill>
            <a:srgbClr val="7F7F7F"/>
          </a:solidFill>
        </p:spPr>
        <p:txBody>
          <a:bodyPr anchor="ctr"/>
          <a:lstStyle>
            <a:lvl1pPr algn="ctr"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77761C60-D4FF-4504-9598-2767104D4108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685800" y="2708920"/>
            <a:ext cx="77724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smtClean="0"/>
              <a:t>CLICK TO ADD TEXT</a:t>
            </a:r>
            <a:endParaRPr lang="fi-FI" noProof="0" dirty="0"/>
          </a:p>
        </p:txBody>
      </p:sp>
      <p:grpSp>
        <p:nvGrpSpPr>
          <p:cNvPr id="17" name="Ryhmä 16"/>
          <p:cNvGrpSpPr/>
          <p:nvPr userDrawn="1"/>
        </p:nvGrpSpPr>
        <p:grpSpPr bwMode="black">
          <a:xfrm>
            <a:off x="251999" y="250724"/>
            <a:ext cx="1373601" cy="1287376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6429463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Kuva 108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2" y="6275609"/>
            <a:ext cx="1799334" cy="4752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hidden">
          <a:xfrm>
            <a:off x="254000" y="254000"/>
            <a:ext cx="8636000" cy="59055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057400" y="620713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57400" y="1981200"/>
            <a:ext cx="678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552CA93-AE4D-4E4B-84E2-EF75273CCAF5}" type="datetime1">
              <a:rPr lang="en-GB" smtClean="0"/>
              <a:t>08/11/2017</a:t>
            </a:fld>
            <a:endParaRPr lang="fi-F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i-FI" smtClean="0"/>
              <a:t>Collaborative Visions / Heikki Suhonen</a:t>
            </a:r>
            <a:endParaRPr lang="fi-FI" dirty="0"/>
          </a:p>
        </p:txBody>
      </p:sp>
      <p:grpSp>
        <p:nvGrpSpPr>
          <p:cNvPr id="11" name="Ryhmä 10"/>
          <p:cNvGrpSpPr/>
          <p:nvPr userDrawn="1"/>
        </p:nvGrpSpPr>
        <p:grpSpPr bwMode="black">
          <a:xfrm>
            <a:off x="251999" y="255600"/>
            <a:ext cx="1373601" cy="1287376"/>
            <a:chOff x="1311275" y="373063"/>
            <a:chExt cx="6524625" cy="6115050"/>
          </a:xfrm>
          <a:solidFill>
            <a:srgbClr val="FCA311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5" name="Text Placeholder 2"/>
          <p:cNvSpPr txBox="1">
            <a:spLocks/>
          </p:cNvSpPr>
          <p:nvPr userDrawn="1"/>
        </p:nvSpPr>
        <p:spPr bwMode="auto">
          <a:xfrm>
            <a:off x="2267744" y="6165304"/>
            <a:ext cx="28083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 anchorCtr="0"/>
          <a:lstStyle>
            <a:lvl1pPr marL="0" indent="0" algn="ctr" rtl="0" eaLnBrk="1" fontAlgn="base" hangingPunct="1">
              <a:lnSpc>
                <a:spcPts val="85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None/>
              <a:defRPr sz="900" kern="1200" baseline="0">
                <a:solidFill>
                  <a:schemeClr val="tx1"/>
                </a:solidFill>
                <a:latin typeface="Gotham Narrow Bold"/>
                <a:ea typeface="+mn-ea"/>
                <a:cs typeface="Gotham Narrow Bold"/>
              </a:defRPr>
            </a:lvl1pPr>
            <a:lvl2pPr marL="382588" indent="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Arial"/>
              <a:buNone/>
              <a:defRPr sz="1200" kern="1200">
                <a:solidFill>
                  <a:schemeClr val="tx1"/>
                </a:solidFill>
                <a:latin typeface="Gotham Narrow Bold"/>
                <a:ea typeface="+mn-ea"/>
                <a:cs typeface="Gotham Narrow Bold"/>
              </a:defRPr>
            </a:lvl2pPr>
            <a:lvl3pPr marL="765175" indent="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Gotham Narrow Bold"/>
                <a:ea typeface="+mn-ea"/>
                <a:cs typeface="Gotham Narrow Bold"/>
              </a:defRPr>
            </a:lvl3pPr>
            <a:lvl4pPr marL="1241425" indent="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Gotham Narrow Bold"/>
                <a:ea typeface="+mn-ea"/>
                <a:cs typeface="Gotham Narrow Bold"/>
              </a:defRPr>
            </a:lvl4pPr>
            <a:lvl5pPr marL="1717675" indent="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Gotham Narrow Bold"/>
                <a:ea typeface="+mn-ea"/>
                <a:cs typeface="Gotham Narrow Bol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900" dirty="0" err="1" smtClean="0">
                <a:latin typeface="+mn-lt"/>
                <a:cs typeface="Arial"/>
              </a:rPr>
              <a:t>Faculty</a:t>
            </a:r>
            <a:r>
              <a:rPr lang="fi-FI" sz="900" dirty="0" smtClean="0">
                <a:latin typeface="+mn-lt"/>
                <a:cs typeface="Arial"/>
              </a:rPr>
              <a:t> of Science</a:t>
            </a:r>
            <a:endParaRPr lang="fi-FI" sz="900" dirty="0" smtClean="0">
              <a:latin typeface="+mn-lt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3" r:id="rId2"/>
    <p:sldLayoutId id="2147483680" r:id="rId3"/>
    <p:sldLayoutId id="2147483685" r:id="rId4"/>
    <p:sldLayoutId id="2147483686" r:id="rId5"/>
    <p:sldLayoutId id="2147483681" r:id="rId6"/>
    <p:sldLayoutId id="2147483667" r:id="rId7"/>
    <p:sldLayoutId id="2147483669" r:id="rId8"/>
    <p:sldLayoutId id="2147483684" r:id="rId9"/>
    <p:sldLayoutId id="2147483670" r:id="rId10"/>
    <p:sldLayoutId id="2147483678" r:id="rId11"/>
    <p:sldLayoutId id="2147483683" r:id="rId12"/>
    <p:sldLayoutId id="2147483687" r:id="rId13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aylab.fi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hyperlink" Target="mailto:heikki.suhonen@helsinki.fi" TargetMode="External"/><Relationship Id="rId4" Type="http://schemas.openxmlformats.org/officeDocument/2006/relationships/hyperlink" Target="http://www.blogs.helsinki.fi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17" y="-148133"/>
            <a:ext cx="9331037" cy="6287469"/>
          </a:xfrm>
        </p:spPr>
      </p:pic>
      <p:sp>
        <p:nvSpPr>
          <p:cNvPr id="10" name="Alaotsikko 9"/>
          <p:cNvSpPr>
            <a:spLocks noGrp="1"/>
          </p:cNvSpPr>
          <p:nvPr>
            <p:ph type="subTitle" idx="1"/>
          </p:nvPr>
        </p:nvSpPr>
        <p:spPr>
          <a:xfrm>
            <a:off x="685800" y="1935625"/>
            <a:ext cx="7772400" cy="1371600"/>
          </a:xfrm>
        </p:spPr>
        <p:txBody>
          <a:bodyPr/>
          <a:lstStyle/>
          <a:p>
            <a:r>
              <a:rPr lang="fi-FI" dirty="0" err="1" smtClean="0">
                <a:solidFill>
                  <a:schemeClr val="bg1"/>
                </a:solidFill>
              </a:rPr>
              <a:t>Collaborative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Visions</a:t>
            </a:r>
            <a:r>
              <a:rPr lang="fi-FI" dirty="0" smtClean="0">
                <a:solidFill>
                  <a:schemeClr val="bg1"/>
                </a:solidFill>
              </a:rPr>
              <a:t> and </a:t>
            </a:r>
            <a:r>
              <a:rPr lang="fi-FI" dirty="0" err="1" smtClean="0">
                <a:solidFill>
                  <a:schemeClr val="bg1"/>
                </a:solidFill>
              </a:rPr>
              <a:t>Opportunities</a:t>
            </a:r>
            <a:endParaRPr lang="fi-FI" dirty="0" smtClean="0">
              <a:solidFill>
                <a:schemeClr val="bg1"/>
              </a:solidFill>
            </a:endParaRPr>
          </a:p>
          <a:p>
            <a:endParaRPr lang="fi-FI" sz="1800" dirty="0" smtClean="0">
              <a:solidFill>
                <a:schemeClr val="bg1"/>
              </a:solidFill>
            </a:endParaRPr>
          </a:p>
          <a:p>
            <a:r>
              <a:rPr lang="fi-FI" sz="1800" dirty="0" smtClean="0">
                <a:solidFill>
                  <a:schemeClr val="bg1"/>
                </a:solidFill>
              </a:rPr>
              <a:t>GTK </a:t>
            </a:r>
            <a:r>
              <a:rPr lang="fi-FI" sz="1800" dirty="0">
                <a:solidFill>
                  <a:schemeClr val="bg1"/>
                </a:solidFill>
              </a:rPr>
              <a:t>X-Ray </a:t>
            </a:r>
            <a:r>
              <a:rPr lang="fi-FI" sz="1800" dirty="0" err="1">
                <a:solidFill>
                  <a:schemeClr val="bg1"/>
                </a:solidFill>
              </a:rPr>
              <a:t>Tomography</a:t>
            </a:r>
            <a:r>
              <a:rPr lang="fi-FI" sz="1800" dirty="0">
                <a:solidFill>
                  <a:schemeClr val="bg1"/>
                </a:solidFill>
              </a:rPr>
              <a:t> </a:t>
            </a:r>
            <a:r>
              <a:rPr lang="fi-FI" sz="1800" dirty="0" err="1">
                <a:solidFill>
                  <a:schemeClr val="bg1"/>
                </a:solidFill>
              </a:rPr>
              <a:t>Launch</a:t>
            </a:r>
            <a:r>
              <a:rPr lang="fi-FI" sz="1800" dirty="0">
                <a:solidFill>
                  <a:schemeClr val="bg1"/>
                </a:solidFill>
              </a:rPr>
              <a:t> </a:t>
            </a:r>
            <a:r>
              <a:rPr lang="fi-FI" sz="1800" dirty="0" err="1">
                <a:solidFill>
                  <a:schemeClr val="bg1"/>
                </a:solidFill>
              </a:rPr>
              <a:t>Meeting</a:t>
            </a:r>
            <a:endParaRPr lang="fi-FI" sz="1800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09D3712-EEE9-47C4-84F3-4C4CA5088859}" type="datetime1">
              <a:rPr lang="en-GB" smtClean="0"/>
              <a:t>08/11/2017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669315E-5A66-CF44-AE5D-C333B2F730C4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dirty="0" err="1" smtClean="0"/>
              <a:t>Collaborative</a:t>
            </a:r>
            <a:r>
              <a:rPr lang="fi-FI" dirty="0" smtClean="0"/>
              <a:t> </a:t>
            </a:r>
            <a:r>
              <a:rPr lang="fi-FI" dirty="0" err="1" smtClean="0"/>
              <a:t>Visions</a:t>
            </a:r>
            <a:r>
              <a:rPr lang="fi-FI" dirty="0" smtClean="0"/>
              <a:t> / Heikki Suhonen</a:t>
            </a:r>
            <a:endParaRPr lang="fi-FI" dirty="0"/>
          </a:p>
        </p:txBody>
      </p:sp>
      <p:sp>
        <p:nvSpPr>
          <p:cNvPr id="9" name="Otsikko 8"/>
          <p:cNvSpPr>
            <a:spLocks noGrp="1"/>
          </p:cNvSpPr>
          <p:nvPr>
            <p:ph type="ctrTitle"/>
          </p:nvPr>
        </p:nvSpPr>
        <p:spPr>
          <a:xfrm>
            <a:off x="685800" y="233081"/>
            <a:ext cx="7772400" cy="1296144"/>
          </a:xfrm>
        </p:spPr>
        <p:txBody>
          <a:bodyPr/>
          <a:lstStyle/>
          <a:p>
            <a:r>
              <a:rPr lang="fi-FI" cap="none" dirty="0" err="1" smtClean="0"/>
              <a:t>MicroCT</a:t>
            </a:r>
            <a:r>
              <a:rPr lang="fi-FI" cap="none" dirty="0" smtClean="0"/>
              <a:t> at </a:t>
            </a:r>
            <a:r>
              <a:rPr lang="fi-FI" cap="none" dirty="0" err="1" smtClean="0"/>
              <a:t>University</a:t>
            </a:r>
            <a:r>
              <a:rPr lang="fi-FI" cap="none" dirty="0" smtClean="0"/>
              <a:t> of Helsinki</a:t>
            </a:r>
            <a:endParaRPr lang="fi-FI" cap="none" dirty="0"/>
          </a:p>
        </p:txBody>
      </p:sp>
    </p:spTree>
    <p:extLst>
      <p:ext uri="{BB962C8B-B14F-4D97-AF65-F5344CB8AC3E}">
        <p14:creationId xmlns:p14="http://schemas.microsoft.com/office/powerpoint/2010/main" val="34941038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541" y="156898"/>
            <a:ext cx="4749459" cy="312177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23528" y="2011284"/>
            <a:ext cx="5832648" cy="1335321"/>
          </a:xfrm>
        </p:spPr>
        <p:txBody>
          <a:bodyPr/>
          <a:lstStyle/>
          <a:p>
            <a:pPr algn="l"/>
            <a:r>
              <a:rPr lang="fi-FI" dirty="0" err="1" smtClean="0"/>
              <a:t>Contact</a:t>
            </a:r>
            <a:r>
              <a:rPr lang="fi-FI" dirty="0" smtClean="0"/>
              <a:t> US for More </a:t>
            </a:r>
            <a:r>
              <a:rPr lang="fi-FI" dirty="0" err="1" smtClean="0"/>
              <a:t>Details</a:t>
            </a:r>
            <a:endParaRPr lang="fi-FI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23528" y="3201003"/>
            <a:ext cx="5616624" cy="2088232"/>
          </a:xfrm>
        </p:spPr>
        <p:txBody>
          <a:bodyPr/>
          <a:lstStyle/>
          <a:p>
            <a:pPr algn="l"/>
            <a:endParaRPr lang="fi-FI" dirty="0" smtClean="0">
              <a:hlinkClick r:id="rId3"/>
            </a:endParaRPr>
          </a:p>
          <a:p>
            <a:pPr algn="l"/>
            <a:r>
              <a:rPr lang="fi-FI" dirty="0" smtClean="0">
                <a:hlinkClick r:id="rId4"/>
              </a:rPr>
              <a:t>blogs.helsinki.fi/</a:t>
            </a:r>
            <a:r>
              <a:rPr lang="fi-FI" dirty="0" err="1" smtClean="0">
                <a:hlinkClick r:id="rId4"/>
              </a:rPr>
              <a:t>micro-ct</a:t>
            </a:r>
            <a:endParaRPr lang="fi-FI" dirty="0">
              <a:hlinkClick r:id="rId3"/>
            </a:endParaRPr>
          </a:p>
          <a:p>
            <a:pPr algn="l"/>
            <a:r>
              <a:rPr lang="fi-FI" dirty="0" smtClean="0">
                <a:hlinkClick r:id="rId3"/>
              </a:rPr>
              <a:t>www.xraylab.fi</a:t>
            </a:r>
            <a:endParaRPr lang="fi-FI" dirty="0" smtClean="0"/>
          </a:p>
          <a:p>
            <a:pPr algn="l"/>
            <a:r>
              <a:rPr lang="fi-FI" dirty="0" smtClean="0">
                <a:hlinkClick r:id="rId5"/>
              </a:rPr>
              <a:t>heikki.suhonen@helsinki.fi</a:t>
            </a:r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458200" y="6159500"/>
            <a:ext cx="685800" cy="582613"/>
          </a:xfrm>
        </p:spPr>
        <p:txBody>
          <a:bodyPr/>
          <a:lstStyle/>
          <a:p>
            <a:pPr>
              <a:defRPr/>
            </a:pPr>
            <a:fld id="{9E0588BA-2D21-49E2-A01D-E7A0619ED672}" type="datetime1">
              <a:rPr lang="en-GB" smtClean="0"/>
              <a:t>09/11/2017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335713" y="6167438"/>
            <a:ext cx="2808287" cy="574675"/>
          </a:xfrm>
        </p:spPr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32825" y="6159500"/>
            <a:ext cx="511175" cy="582613"/>
          </a:xfr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90" y="3201003"/>
            <a:ext cx="4860210" cy="36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31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X-</a:t>
            </a:r>
            <a:r>
              <a:rPr lang="fi-FI" dirty="0" err="1" smtClean="0"/>
              <a:t>ray</a:t>
            </a:r>
            <a:r>
              <a:rPr lang="fi-FI" dirty="0" smtClean="0"/>
              <a:t> SCIENCE at </a:t>
            </a:r>
            <a:r>
              <a:rPr lang="fi-FI" dirty="0" err="1" smtClean="0"/>
              <a:t>University</a:t>
            </a:r>
            <a:r>
              <a:rPr lang="fi-FI" dirty="0" smtClean="0"/>
              <a:t> of HELSINKI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8A5425-A6C0-418E-A1F8-0C24FEC5528C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760413" y="1967795"/>
            <a:ext cx="8383587" cy="3887787"/>
          </a:xfrm>
        </p:spPr>
        <p:txBody>
          <a:bodyPr/>
          <a:lstStyle/>
          <a:p>
            <a:r>
              <a:rPr lang="fi-FI" b="1" dirty="0" smtClean="0"/>
              <a:t>X-</a:t>
            </a:r>
            <a:r>
              <a:rPr lang="fi-FI" b="1" dirty="0" err="1" smtClean="0"/>
              <a:t>ray</a:t>
            </a:r>
            <a:r>
              <a:rPr lang="fi-FI" b="1" dirty="0" smtClean="0"/>
              <a:t> </a:t>
            </a:r>
            <a:r>
              <a:rPr lang="fi-FI" b="1" dirty="0" err="1" smtClean="0"/>
              <a:t>Laboratory</a:t>
            </a:r>
            <a:r>
              <a:rPr lang="fi-FI" b="1" dirty="0" smtClean="0"/>
              <a:t> </a:t>
            </a:r>
            <a:r>
              <a:rPr lang="fi-FI" dirty="0" smtClean="0"/>
              <a:t>at </a:t>
            </a:r>
            <a:r>
              <a:rPr lang="fi-FI" dirty="0" err="1" smtClean="0"/>
              <a:t>the</a:t>
            </a:r>
            <a:r>
              <a:rPr lang="fi-FI" dirty="0" smtClean="0"/>
              <a:t> Department of </a:t>
            </a:r>
            <a:r>
              <a:rPr lang="fi-FI" dirty="0" err="1" smtClean="0"/>
              <a:t>Physics</a:t>
            </a:r>
            <a:endParaRPr lang="fi-FI" dirty="0" smtClean="0"/>
          </a:p>
          <a:p>
            <a:pPr marL="725488" lvl="1" indent="-342900">
              <a:buFont typeface="Wingdings" panose="05000000000000000000" pitchFamily="2" charset="2"/>
              <a:buChar char="§"/>
            </a:pPr>
            <a:r>
              <a:rPr lang="fi-FI" dirty="0" smtClean="0"/>
              <a:t>Active </a:t>
            </a:r>
            <a:r>
              <a:rPr lang="fi-FI" dirty="0" err="1" smtClean="0"/>
              <a:t>unit</a:t>
            </a:r>
            <a:r>
              <a:rPr lang="fi-FI" dirty="0" smtClean="0"/>
              <a:t> on X-</a:t>
            </a:r>
            <a:r>
              <a:rPr lang="fi-FI" dirty="0" err="1" smtClean="0"/>
              <a:t>ray</a:t>
            </a:r>
            <a:r>
              <a:rPr lang="fi-FI" dirty="0" smtClean="0"/>
              <a:t> </a:t>
            </a:r>
            <a:r>
              <a:rPr lang="fi-FI" dirty="0" err="1" smtClean="0"/>
              <a:t>related</a:t>
            </a:r>
            <a:r>
              <a:rPr lang="fi-FI" dirty="0" smtClean="0"/>
              <a:t> </a:t>
            </a:r>
            <a:r>
              <a:rPr lang="fi-FI" dirty="0" err="1" smtClean="0"/>
              <a:t>research</a:t>
            </a:r>
            <a:r>
              <a:rPr lang="fi-FI" dirty="0" smtClean="0"/>
              <a:t>, 10 – 20 </a:t>
            </a:r>
            <a:r>
              <a:rPr lang="fi-FI" dirty="0" err="1" smtClean="0"/>
              <a:t>persons</a:t>
            </a:r>
            <a:endParaRPr lang="fi-FI" dirty="0" smtClean="0"/>
          </a:p>
          <a:p>
            <a:pPr marL="725488" lvl="1" indent="-342900">
              <a:buFont typeface="Wingdings" panose="05000000000000000000" pitchFamily="2" charset="2"/>
              <a:buChar char="§"/>
            </a:pPr>
            <a:r>
              <a:rPr lang="fi-FI" dirty="0" smtClean="0"/>
              <a:t>X-</a:t>
            </a:r>
            <a:r>
              <a:rPr lang="fi-FI" dirty="0" err="1" smtClean="0"/>
              <a:t>ray</a:t>
            </a:r>
            <a:r>
              <a:rPr lang="fi-FI" dirty="0" smtClean="0"/>
              <a:t> </a:t>
            </a:r>
            <a:r>
              <a:rPr lang="fi-FI" i="1" dirty="0" err="1" smtClean="0"/>
              <a:t>method</a:t>
            </a:r>
            <a:r>
              <a:rPr lang="fi-FI" i="1" dirty="0" smtClean="0"/>
              <a:t> </a:t>
            </a:r>
            <a:r>
              <a:rPr lang="fi-FI" i="1" dirty="0" err="1" smtClean="0"/>
              <a:t>development</a:t>
            </a:r>
            <a:r>
              <a:rPr lang="fi-FI" dirty="0"/>
              <a:t> </a:t>
            </a:r>
            <a:r>
              <a:rPr lang="fi-FI" dirty="0" smtClean="0"/>
              <a:t>and X-</a:t>
            </a:r>
            <a:r>
              <a:rPr lang="fi-FI" dirty="0" err="1" smtClean="0"/>
              <a:t>ray</a:t>
            </a:r>
            <a:r>
              <a:rPr lang="fi-FI" dirty="0" smtClean="0"/>
              <a:t> </a:t>
            </a:r>
            <a:r>
              <a:rPr lang="fi-FI" i="1" dirty="0" err="1" smtClean="0"/>
              <a:t>applications</a:t>
            </a:r>
            <a:endParaRPr lang="fi-FI" i="1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249791" y="3719612"/>
            <a:ext cx="3068958" cy="25177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Chemical</a:t>
            </a:r>
            <a:r>
              <a:rPr lang="fi-FI" dirty="0" smtClean="0">
                <a:solidFill>
                  <a:schemeClr val="tx1"/>
                </a:solidFill>
              </a:rPr>
              <a:t> Composition and </a:t>
            </a:r>
            <a:r>
              <a:rPr lang="fi-FI" dirty="0" err="1" smtClean="0">
                <a:solidFill>
                  <a:schemeClr val="tx1"/>
                </a:solidFill>
              </a:rPr>
              <a:t>Atomic</a:t>
            </a:r>
            <a:r>
              <a:rPr lang="fi-FI" dirty="0" smtClean="0">
                <a:solidFill>
                  <a:schemeClr val="tx1"/>
                </a:solidFill>
              </a:rPr>
              <a:t> </a:t>
            </a:r>
            <a:r>
              <a:rPr lang="fi-FI" dirty="0" err="1" smtClean="0">
                <a:solidFill>
                  <a:schemeClr val="tx1"/>
                </a:solidFill>
              </a:rPr>
              <a:t>Structure</a:t>
            </a:r>
            <a:endParaRPr lang="fi-FI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>
                <a:solidFill>
                  <a:schemeClr val="bg1"/>
                </a:solidFill>
              </a:rPr>
              <a:t>Diffraction</a:t>
            </a:r>
            <a:endParaRPr lang="fi-FI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>
                <a:solidFill>
                  <a:schemeClr val="bg1"/>
                </a:solidFill>
              </a:rPr>
              <a:t>Scanning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micro-beam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diffraction</a:t>
            </a:r>
            <a:endParaRPr lang="fi-FI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chemeClr val="bg1"/>
                </a:solidFill>
              </a:rPr>
              <a:t>XANES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</p:txBody>
      </p:sp>
      <p:sp>
        <p:nvSpPr>
          <p:cNvPr id="11" name="Rounded Rectangle 10"/>
          <p:cNvSpPr/>
          <p:nvPr/>
        </p:nvSpPr>
        <p:spPr>
          <a:xfrm>
            <a:off x="3363579" y="3719612"/>
            <a:ext cx="2851016" cy="253599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Microstructure</a:t>
            </a:r>
            <a:endParaRPr lang="fi-FI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chemeClr val="bg1"/>
                </a:solidFill>
              </a:rPr>
              <a:t>Micro-CT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chemeClr val="bg1"/>
                </a:solidFill>
              </a:rPr>
              <a:t>In </a:t>
            </a:r>
            <a:r>
              <a:rPr lang="fi-FI" sz="2000" dirty="0" err="1" smtClean="0">
                <a:solidFill>
                  <a:schemeClr val="bg1"/>
                </a:solidFill>
              </a:rPr>
              <a:t>situ</a:t>
            </a:r>
            <a:r>
              <a:rPr lang="fi-FI" sz="2000" dirty="0" smtClean="0">
                <a:solidFill>
                  <a:schemeClr val="bg1"/>
                </a:solidFill>
              </a:rPr>
              <a:t> / in </a:t>
            </a:r>
            <a:r>
              <a:rPr lang="fi-FI" sz="2000" dirty="0" err="1" smtClean="0">
                <a:solidFill>
                  <a:schemeClr val="bg1"/>
                </a:solidFill>
              </a:rPr>
              <a:t>vivo</a:t>
            </a:r>
            <a:r>
              <a:rPr lang="fi-FI" sz="2000" dirty="0" smtClean="0">
                <a:solidFill>
                  <a:schemeClr val="bg1"/>
                </a:solidFill>
              </a:rPr>
              <a:t> / in </a:t>
            </a:r>
            <a:r>
              <a:rPr lang="fi-FI" sz="2000" dirty="0" err="1" smtClean="0">
                <a:solidFill>
                  <a:schemeClr val="bg1"/>
                </a:solidFill>
              </a:rPr>
              <a:t>operando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imaging</a:t>
            </a:r>
            <a:endParaRPr lang="fi-FI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>
                <a:solidFill>
                  <a:schemeClr val="bg1"/>
                </a:solidFill>
              </a:rPr>
              <a:t>Phase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contrast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imaging</a:t>
            </a:r>
            <a:r>
              <a:rPr lang="fi-FI" sz="2000" dirty="0" smtClean="0">
                <a:solidFill>
                  <a:schemeClr val="bg1"/>
                </a:solidFill>
              </a:rPr>
              <a:t> (in </a:t>
            </a:r>
            <a:r>
              <a:rPr lang="fi-FI" sz="2000" dirty="0" err="1" smtClean="0">
                <a:solidFill>
                  <a:schemeClr val="bg1"/>
                </a:solidFill>
              </a:rPr>
              <a:t>development</a:t>
            </a:r>
            <a:r>
              <a:rPr lang="fi-FI" sz="2000" dirty="0" smtClean="0">
                <a:solidFill>
                  <a:schemeClr val="bg1"/>
                </a:solidFill>
              </a:rPr>
              <a:t>)</a:t>
            </a:r>
          </a:p>
          <a:p>
            <a:endParaRPr lang="fi-FI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</p:txBody>
      </p:sp>
      <p:sp>
        <p:nvSpPr>
          <p:cNvPr id="12" name="Rounded Rectangle 11"/>
          <p:cNvSpPr/>
          <p:nvPr/>
        </p:nvSpPr>
        <p:spPr>
          <a:xfrm>
            <a:off x="6265389" y="3728760"/>
            <a:ext cx="2714233" cy="251769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Elemental</a:t>
            </a:r>
            <a:r>
              <a:rPr lang="fi-FI" dirty="0" smtClean="0">
                <a:solidFill>
                  <a:schemeClr val="tx1"/>
                </a:solidFill>
              </a:rPr>
              <a:t>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>
                <a:solidFill>
                  <a:schemeClr val="bg1"/>
                </a:solidFill>
              </a:rPr>
              <a:t>Fluorescence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76585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Examples</a:t>
            </a:r>
            <a:r>
              <a:rPr lang="fi-FI" dirty="0" smtClean="0"/>
              <a:t> of Applications at x-</a:t>
            </a:r>
            <a:r>
              <a:rPr lang="fi-FI" dirty="0" err="1" smtClean="0"/>
              <a:t>ray</a:t>
            </a:r>
            <a:r>
              <a:rPr lang="fi-FI" dirty="0" smtClean="0"/>
              <a:t> </a:t>
            </a:r>
            <a:r>
              <a:rPr lang="fi-FI" dirty="0" err="1" smtClean="0"/>
              <a:t>laboratory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863" y="2235719"/>
            <a:ext cx="8384344" cy="3888432"/>
          </a:xfrm>
        </p:spPr>
        <p:txBody>
          <a:bodyPr/>
          <a:lstStyle/>
          <a:p>
            <a:r>
              <a:rPr lang="fi-FI" dirty="0" err="1" smtClean="0"/>
              <a:t>Materials</a:t>
            </a:r>
            <a:r>
              <a:rPr lang="fi-FI" dirty="0" smtClean="0"/>
              <a:t> science</a:t>
            </a:r>
          </a:p>
          <a:p>
            <a:pPr lvl="1"/>
            <a:r>
              <a:rPr lang="fi-FI" dirty="0" err="1" smtClean="0"/>
              <a:t>Clean</a:t>
            </a:r>
            <a:r>
              <a:rPr lang="fi-FI" dirty="0" smtClean="0"/>
              <a:t> </a:t>
            </a:r>
            <a:r>
              <a:rPr lang="fi-FI" dirty="0" err="1" smtClean="0"/>
              <a:t>energy</a:t>
            </a:r>
            <a:r>
              <a:rPr lang="fi-FI" dirty="0" smtClean="0"/>
              <a:t> </a:t>
            </a:r>
            <a:r>
              <a:rPr lang="fi-FI" dirty="0" err="1" smtClean="0"/>
              <a:t>materials</a:t>
            </a:r>
            <a:r>
              <a:rPr lang="fi-FI" dirty="0" smtClean="0"/>
              <a:t>, </a:t>
            </a:r>
            <a:r>
              <a:rPr lang="fi-FI" dirty="0" err="1" smtClean="0"/>
              <a:t>wood</a:t>
            </a:r>
            <a:r>
              <a:rPr lang="fi-FI" dirty="0" smtClean="0"/>
              <a:t> and </a:t>
            </a:r>
            <a:r>
              <a:rPr lang="fi-FI" dirty="0" err="1" smtClean="0"/>
              <a:t>paper</a:t>
            </a:r>
            <a:r>
              <a:rPr lang="fi-FI" dirty="0" smtClean="0"/>
              <a:t> </a:t>
            </a:r>
            <a:r>
              <a:rPr lang="fi-FI" dirty="0" err="1" smtClean="0"/>
              <a:t>structure</a:t>
            </a:r>
            <a:endParaRPr lang="fi-FI" dirty="0" smtClean="0"/>
          </a:p>
          <a:p>
            <a:r>
              <a:rPr lang="fi-FI" dirty="0" err="1" smtClean="0"/>
              <a:t>Materials</a:t>
            </a:r>
            <a:r>
              <a:rPr lang="fi-FI" dirty="0" smtClean="0"/>
              <a:t> </a:t>
            </a:r>
            <a:r>
              <a:rPr lang="fi-FI" dirty="0" err="1" smtClean="0"/>
              <a:t>physics</a:t>
            </a:r>
            <a:endParaRPr lang="fi-FI" dirty="0" smtClean="0"/>
          </a:p>
          <a:p>
            <a:pPr lvl="1"/>
            <a:r>
              <a:rPr lang="fi-FI" dirty="0" err="1" smtClean="0"/>
              <a:t>Water</a:t>
            </a:r>
            <a:r>
              <a:rPr lang="fi-FI" dirty="0"/>
              <a:t> </a:t>
            </a:r>
            <a:r>
              <a:rPr lang="fi-FI" dirty="0" err="1" smtClean="0"/>
              <a:t>properties</a:t>
            </a:r>
            <a:endParaRPr lang="fi-FI" dirty="0" smtClean="0"/>
          </a:p>
          <a:p>
            <a:r>
              <a:rPr lang="fi-FI" dirty="0" err="1" smtClean="0"/>
              <a:t>Biology</a:t>
            </a:r>
            <a:r>
              <a:rPr lang="fi-FI" dirty="0" smtClean="0"/>
              <a:t> and </a:t>
            </a:r>
            <a:r>
              <a:rPr lang="fi-FI" dirty="0" err="1" smtClean="0"/>
              <a:t>medicine</a:t>
            </a:r>
            <a:endParaRPr lang="fi-FI" dirty="0" smtClean="0"/>
          </a:p>
          <a:p>
            <a:pPr lvl="1"/>
            <a:r>
              <a:rPr lang="fi-FI" dirty="0" err="1" smtClean="0"/>
              <a:t>Evolution-development</a:t>
            </a:r>
            <a:r>
              <a:rPr lang="fi-FI" dirty="0" smtClean="0"/>
              <a:t>, </a:t>
            </a:r>
            <a:r>
              <a:rPr lang="fi-FI" dirty="0" err="1" smtClean="0"/>
              <a:t>pre-clinical</a:t>
            </a:r>
            <a:r>
              <a:rPr lang="fi-FI" dirty="0" smtClean="0"/>
              <a:t> </a:t>
            </a:r>
            <a:r>
              <a:rPr lang="fi-FI" dirty="0" err="1" smtClean="0"/>
              <a:t>studies</a:t>
            </a:r>
            <a:r>
              <a:rPr lang="fi-FI" dirty="0" smtClean="0"/>
              <a:t>, </a:t>
            </a:r>
            <a:r>
              <a:rPr lang="fi-FI" dirty="0" err="1" smtClean="0"/>
              <a:t>plant</a:t>
            </a:r>
            <a:r>
              <a:rPr lang="fi-FI" dirty="0" smtClean="0"/>
              <a:t> </a:t>
            </a:r>
            <a:r>
              <a:rPr lang="fi-FI" dirty="0" err="1" smtClean="0"/>
              <a:t>morphology</a:t>
            </a:r>
            <a:endParaRPr lang="fi-FI" dirty="0"/>
          </a:p>
          <a:p>
            <a:r>
              <a:rPr lang="fi-FI" dirty="0" err="1" smtClean="0"/>
              <a:t>Paleontology</a:t>
            </a:r>
            <a:endParaRPr lang="fi-FI" dirty="0" smtClean="0"/>
          </a:p>
          <a:p>
            <a:r>
              <a:rPr lang="fi-FI" dirty="0" err="1" smtClean="0"/>
              <a:t>Micrometeorites</a:t>
            </a:r>
            <a:endParaRPr lang="fi-FI" dirty="0" smtClean="0"/>
          </a:p>
          <a:p>
            <a:r>
              <a:rPr lang="fi-FI" dirty="0" err="1" smtClean="0"/>
              <a:t>Soil</a:t>
            </a:r>
            <a:r>
              <a:rPr lang="fi-FI" dirty="0" smtClean="0"/>
              <a:t> science</a:t>
            </a:r>
          </a:p>
          <a:p>
            <a:pPr marL="92075" indent="0">
              <a:buNone/>
            </a:pP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F2716-9693-4F64-9B24-6AF71866AD15}" type="datetime1">
              <a:rPr lang="en-GB" smtClean="0"/>
              <a:t>09/11/2017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544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MicroCT</a:t>
            </a:r>
            <a:r>
              <a:rPr lang="fi-FI" dirty="0" smtClean="0"/>
              <a:t> </a:t>
            </a:r>
            <a:r>
              <a:rPr lang="fi-FI" dirty="0" err="1" smtClean="0"/>
              <a:t>Equipment</a:t>
            </a:r>
            <a:r>
              <a:rPr lang="fi-FI" dirty="0" smtClean="0"/>
              <a:t> at X-Ray </a:t>
            </a:r>
            <a:r>
              <a:rPr lang="fi-FI" dirty="0" err="1" smtClean="0"/>
              <a:t>Laboratory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F2716-9693-4F64-9B24-6AF71866AD15}" type="datetime1">
              <a:rPr lang="en-GB" smtClean="0"/>
              <a:t>08/11/2017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5" y="1772816"/>
            <a:ext cx="3686404" cy="2441644"/>
          </a:xfrm>
          <a:prstGeom prst="rect">
            <a:avLst/>
          </a:prstGeom>
        </p:spPr>
      </p:pic>
      <p:pic>
        <p:nvPicPr>
          <p:cNvPr id="7" name="Picture 2" descr="Image result for bruker skyscan 12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45" y="4293096"/>
            <a:ext cx="3653135" cy="23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 bwMode="auto">
          <a:xfrm>
            <a:off x="609370" y="1772816"/>
            <a:ext cx="453650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i-FI" b="1" dirty="0" smtClean="0"/>
              <a:t>GE </a:t>
            </a:r>
            <a:r>
              <a:rPr lang="fi-FI" b="1" dirty="0" err="1" smtClean="0"/>
              <a:t>nanotom</a:t>
            </a:r>
            <a:r>
              <a:rPr lang="fi-FI" b="1" dirty="0" smtClean="0"/>
              <a:t> | 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smtClean="0"/>
              <a:t>30 kV to 180 kV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/>
              <a:t>Achievable</a:t>
            </a:r>
            <a:r>
              <a:rPr lang="fi-FI" sz="1800" dirty="0" smtClean="0"/>
              <a:t> </a:t>
            </a:r>
            <a:r>
              <a:rPr lang="fi-FI" sz="1800" dirty="0" err="1" smtClean="0"/>
              <a:t>resolution</a:t>
            </a:r>
            <a:r>
              <a:rPr lang="fi-FI" sz="1800" dirty="0" smtClean="0"/>
              <a:t> ~1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/>
              <a:t>Allows</a:t>
            </a:r>
            <a:r>
              <a:rPr lang="fi-FI" sz="1800" dirty="0" smtClean="0"/>
              <a:t> </a:t>
            </a:r>
            <a:r>
              <a:rPr lang="fi-FI" sz="1800" dirty="0" err="1" smtClean="0"/>
              <a:t>building</a:t>
            </a:r>
            <a:r>
              <a:rPr lang="fi-FI" sz="1800" dirty="0" smtClean="0"/>
              <a:t> of </a:t>
            </a:r>
            <a:r>
              <a:rPr lang="fi-FI" sz="1800" dirty="0" err="1" smtClean="0"/>
              <a:t>large</a:t>
            </a:r>
            <a:r>
              <a:rPr lang="fi-FI" sz="1800" dirty="0" smtClean="0"/>
              <a:t> </a:t>
            </a:r>
            <a:r>
              <a:rPr lang="fi-FI" sz="1800" dirty="0" err="1" smtClean="0"/>
              <a:t>custom</a:t>
            </a:r>
            <a:r>
              <a:rPr lang="fi-FI" sz="1800" dirty="0" smtClean="0"/>
              <a:t> </a:t>
            </a:r>
            <a:r>
              <a:rPr lang="fi-FI" sz="1800" dirty="0" err="1" smtClean="0"/>
              <a:t>setups</a:t>
            </a:r>
            <a:endParaRPr lang="fi-FI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/>
              <a:t>Complemented</a:t>
            </a:r>
            <a:r>
              <a:rPr lang="fi-FI" sz="1800" dirty="0" smtClean="0"/>
              <a:t> </a:t>
            </a:r>
            <a:r>
              <a:rPr lang="fi-FI" sz="1800" dirty="0" err="1" smtClean="0"/>
              <a:t>by</a:t>
            </a:r>
            <a:r>
              <a:rPr lang="fi-FI" sz="1800" dirty="0" smtClean="0"/>
              <a:t> X-</a:t>
            </a:r>
            <a:r>
              <a:rPr lang="fi-FI" sz="1800" dirty="0" err="1" smtClean="0"/>
              <a:t>ray</a:t>
            </a:r>
            <a:r>
              <a:rPr lang="fi-FI" sz="1800" dirty="0" smtClean="0"/>
              <a:t> </a:t>
            </a:r>
            <a:r>
              <a:rPr lang="fi-FI" sz="1800" dirty="0" err="1" smtClean="0"/>
              <a:t>microbeam</a:t>
            </a:r>
            <a:r>
              <a:rPr lang="fi-FI" sz="1800" dirty="0" smtClean="0"/>
              <a:t> </a:t>
            </a:r>
            <a:r>
              <a:rPr lang="fi-FI" sz="1800" dirty="0" err="1" smtClean="0"/>
              <a:t>diffraction</a:t>
            </a:r>
            <a:r>
              <a:rPr lang="fi-FI" sz="1800" dirty="0" smtClean="0"/>
              <a:t> </a:t>
            </a:r>
            <a:r>
              <a:rPr lang="fi-FI" sz="1800" dirty="0" smtClean="0">
                <a:sym typeface="Wingdings" panose="05000000000000000000" pitchFamily="2" charset="2"/>
              </a:rPr>
              <a:t> </a:t>
            </a:r>
            <a:r>
              <a:rPr lang="fi-FI" sz="1800" dirty="0" err="1" smtClean="0">
                <a:sym typeface="Wingdings" panose="05000000000000000000" pitchFamily="2" charset="2"/>
              </a:rPr>
              <a:t>the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sample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can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be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characterized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from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the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atomic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scale</a:t>
            </a:r>
            <a:r>
              <a:rPr lang="fi-FI" sz="1800" dirty="0" smtClean="0">
                <a:sym typeface="Wingdings" panose="05000000000000000000" pitchFamily="2" charset="2"/>
              </a:rPr>
              <a:t> to </a:t>
            </a:r>
            <a:r>
              <a:rPr lang="fi-FI" sz="1800" dirty="0" err="1" smtClean="0">
                <a:sym typeface="Wingdings" panose="05000000000000000000" pitchFamily="2" charset="2"/>
              </a:rPr>
              <a:t>micron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scale</a:t>
            </a:r>
            <a:r>
              <a:rPr lang="fi-FI" sz="1800" dirty="0" smtClean="0">
                <a:sym typeface="Wingdings" panose="05000000000000000000" pitchFamily="2" charset="2"/>
              </a:rPr>
              <a:t> in </a:t>
            </a:r>
            <a:r>
              <a:rPr lang="fi-FI" sz="1800" dirty="0" err="1" smtClean="0">
                <a:sym typeface="Wingdings" panose="05000000000000000000" pitchFamily="2" charset="2"/>
              </a:rPr>
              <a:t>the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same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setup</a:t>
            </a:r>
            <a:endParaRPr lang="fi-FI" sz="1800" dirty="0" smtClean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656106" y="4135475"/>
            <a:ext cx="45365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i-FI" b="1" dirty="0" err="1" smtClean="0"/>
              <a:t>Bruker</a:t>
            </a:r>
            <a:r>
              <a:rPr lang="fi-FI" b="1" dirty="0" smtClean="0"/>
              <a:t> </a:t>
            </a:r>
            <a:r>
              <a:rPr lang="fi-FI" b="1" dirty="0" err="1"/>
              <a:t>S</a:t>
            </a:r>
            <a:r>
              <a:rPr lang="fi-FI" b="1" dirty="0" err="1" smtClean="0"/>
              <a:t>kyscan</a:t>
            </a:r>
            <a:r>
              <a:rPr lang="fi-FI" b="1" dirty="0" smtClean="0"/>
              <a:t> 1272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2</a:t>
            </a:r>
            <a:r>
              <a:rPr lang="fi-FI" sz="1800" dirty="0" smtClean="0"/>
              <a:t>0 kV to 100 kV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/>
              <a:t>Achievable</a:t>
            </a:r>
            <a:r>
              <a:rPr lang="fi-FI" sz="1800" dirty="0" smtClean="0"/>
              <a:t> </a:t>
            </a:r>
            <a:r>
              <a:rPr lang="fi-FI" sz="1800" dirty="0" err="1" smtClean="0"/>
              <a:t>resolution</a:t>
            </a:r>
            <a:r>
              <a:rPr lang="fi-FI" sz="1800" dirty="0" smtClean="0"/>
              <a:t> ~1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/>
              <a:t>Automatic</a:t>
            </a:r>
            <a:r>
              <a:rPr lang="fi-FI" sz="1800" dirty="0" smtClean="0"/>
              <a:t> </a:t>
            </a:r>
            <a:r>
              <a:rPr lang="fi-FI" sz="1800" dirty="0" err="1" smtClean="0"/>
              <a:t>sample</a:t>
            </a:r>
            <a:r>
              <a:rPr lang="fi-FI" sz="1800" dirty="0" smtClean="0"/>
              <a:t> </a:t>
            </a:r>
            <a:r>
              <a:rPr lang="fi-FI" sz="1800" dirty="0" err="1" smtClean="0"/>
              <a:t>changer</a:t>
            </a:r>
            <a:r>
              <a:rPr lang="fi-FI" sz="1800" dirty="0" smtClean="0"/>
              <a:t> for </a:t>
            </a:r>
            <a:r>
              <a:rPr lang="fi-FI" sz="1800" dirty="0" err="1" smtClean="0"/>
              <a:t>high</a:t>
            </a:r>
            <a:r>
              <a:rPr lang="fi-FI" sz="1800" dirty="0" smtClean="0"/>
              <a:t> </a:t>
            </a:r>
            <a:r>
              <a:rPr lang="fi-FI" sz="1800" dirty="0" err="1" smtClean="0"/>
              <a:t>throughput</a:t>
            </a:r>
            <a:endParaRPr lang="fi-FI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/>
              <a:t>Easy</a:t>
            </a:r>
            <a:r>
              <a:rPr lang="fi-FI" sz="1800" dirty="0" smtClean="0"/>
              <a:t> to </a:t>
            </a:r>
            <a:r>
              <a:rPr lang="fi-FI" sz="1800" dirty="0" err="1" smtClean="0"/>
              <a:t>use</a:t>
            </a:r>
            <a:r>
              <a:rPr lang="fi-FI" sz="1800" dirty="0"/>
              <a:t> </a:t>
            </a:r>
            <a:r>
              <a:rPr lang="fi-FI" sz="1800" dirty="0" err="1" smtClean="0"/>
              <a:t>with</a:t>
            </a:r>
            <a:r>
              <a:rPr lang="fi-FI" sz="1800" dirty="0" smtClean="0"/>
              <a:t> </a:t>
            </a:r>
            <a:r>
              <a:rPr lang="fi-FI" sz="1800" dirty="0" err="1" smtClean="0"/>
              <a:t>small</a:t>
            </a:r>
            <a:r>
              <a:rPr lang="fi-FI" sz="1800" dirty="0" smtClean="0"/>
              <a:t> </a:t>
            </a:r>
            <a:r>
              <a:rPr lang="fi-FI" sz="1800" dirty="0" err="1" smtClean="0"/>
              <a:t>training</a:t>
            </a:r>
            <a:endParaRPr lang="fi-FI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/>
              <a:t>Low</a:t>
            </a:r>
            <a:r>
              <a:rPr lang="fi-FI" sz="1800" dirty="0" smtClean="0"/>
              <a:t> </a:t>
            </a:r>
            <a:r>
              <a:rPr lang="fi-FI" sz="1800" dirty="0" err="1" smtClean="0"/>
              <a:t>maintenance</a:t>
            </a:r>
            <a:endParaRPr lang="fi-FI" sz="1800" dirty="0" smtClean="0"/>
          </a:p>
        </p:txBody>
      </p:sp>
    </p:spTree>
    <p:extLst>
      <p:ext uri="{BB962C8B-B14F-4D97-AF65-F5344CB8AC3E}">
        <p14:creationId xmlns:p14="http://schemas.microsoft.com/office/powerpoint/2010/main" val="18863670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0F50-6231-412B-A85D-D04C6D7ADC43}" type="datetime1">
              <a:rPr lang="fi-FI" smtClean="0"/>
              <a:pPr/>
              <a:t>8.11.2017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Combining X-ray </a:t>
            </a:r>
            <a:r>
              <a:rPr lang="en-US" dirty="0" err="1" smtClean="0">
                <a:solidFill>
                  <a:srgbClr val="000000"/>
                </a:solidFill>
              </a:rPr>
              <a:t>MicroCT</a:t>
            </a:r>
            <a:r>
              <a:rPr lang="en-US" dirty="0" smtClean="0">
                <a:solidFill>
                  <a:srgbClr val="000000"/>
                </a:solidFill>
              </a:rPr>
              <a:t> and Micro-Diffraction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3284984"/>
            <a:ext cx="3698966" cy="2622566"/>
          </a:xfrm>
        </p:spPr>
      </p:pic>
      <p:sp>
        <p:nvSpPr>
          <p:cNvPr id="14" name="TextBox 13"/>
          <p:cNvSpPr txBox="1"/>
          <p:nvPr/>
        </p:nvSpPr>
        <p:spPr>
          <a:xfrm>
            <a:off x="1796702" y="1340768"/>
            <a:ext cx="684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Mo-target </a:t>
            </a:r>
            <a:r>
              <a:rPr lang="en-US" dirty="0" smtClean="0"/>
              <a:t>tube with focusing </a:t>
            </a:r>
            <a:r>
              <a:rPr lang="en-US" dirty="0" smtClean="0"/>
              <a:t>optic:</a:t>
            </a:r>
            <a:r>
              <a:rPr lang="en-US" dirty="0" smtClean="0"/>
              <a:t> 100 µm beam at sample, E=17.4 </a:t>
            </a:r>
            <a:r>
              <a:rPr lang="en-US" dirty="0" err="1" smtClean="0"/>
              <a:t>keV</a:t>
            </a:r>
            <a:r>
              <a:rPr lang="en-US" dirty="0" smtClean="0"/>
              <a:t>, </a:t>
            </a:r>
            <a:r>
              <a:rPr lang="el-GR" dirty="0" smtClean="0"/>
              <a:t>Δ</a:t>
            </a:r>
            <a:r>
              <a:rPr lang="fi-FI" dirty="0" smtClean="0"/>
              <a:t>E/E = 10</a:t>
            </a:r>
            <a:r>
              <a:rPr lang="fi-FI" baseline="30000" dirty="0" smtClean="0"/>
              <a:t>-2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Pilatus 1M </a:t>
            </a:r>
            <a:r>
              <a:rPr lang="en-US" dirty="0" smtClean="0"/>
              <a:t>Detector</a:t>
            </a: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2422391" y="2484564"/>
            <a:ext cx="6470090" cy="2581212"/>
            <a:chOff x="2422391" y="2484564"/>
            <a:chExt cx="6470090" cy="2581212"/>
          </a:xfrm>
        </p:grpSpPr>
        <p:sp>
          <p:nvSpPr>
            <p:cNvPr id="12" name="Rectangle 11"/>
            <p:cNvSpPr/>
            <p:nvPr/>
          </p:nvSpPr>
          <p:spPr>
            <a:xfrm>
              <a:off x="2422391" y="3281742"/>
              <a:ext cx="1157424" cy="6697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3579815" y="2757425"/>
              <a:ext cx="5312666" cy="524317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3579816" y="3948296"/>
              <a:ext cx="5312664" cy="110753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Content Placeholder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817"/>
            <a:stretch/>
          </p:blipFill>
          <p:spPr bwMode="auto">
            <a:xfrm>
              <a:off x="4452727" y="2484564"/>
              <a:ext cx="4439753" cy="258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2422391" y="2740777"/>
              <a:ext cx="2030336" cy="54096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422391" y="3951538"/>
              <a:ext cx="2030336" cy="1114238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9" y="2773435"/>
            <a:ext cx="5564185" cy="3676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010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0F50-6231-412B-A85D-D04C6D7ADC43}" type="datetime1">
              <a:rPr lang="fi-FI" smtClean="0"/>
              <a:pPr/>
              <a:t>9.11.2017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Micro-Diffraction Example: bentonite </a:t>
            </a:r>
            <a:r>
              <a:rPr lang="en-US" dirty="0" smtClean="0"/>
              <a:t>anisotropy</a:t>
            </a:r>
            <a:br>
              <a:rPr lang="en-US" dirty="0" smtClean="0"/>
            </a:br>
            <a:r>
              <a:rPr lang="en-US" sz="2000" dirty="0" smtClean="0"/>
              <a:t>(JP </a:t>
            </a:r>
            <a:r>
              <a:rPr lang="en-US" sz="2000" dirty="0" err="1" smtClean="0"/>
              <a:t>Suuronen</a:t>
            </a:r>
            <a:r>
              <a:rPr lang="en-US" sz="2000" dirty="0" smtClean="0"/>
              <a:t> et al. Applied Clay Science, 101 (2014), </a:t>
            </a:r>
            <a:r>
              <a:rPr lang="en-US" sz="2000" dirty="0" err="1" smtClean="0"/>
              <a:t>doi</a:t>
            </a:r>
            <a:r>
              <a:rPr lang="en-US" sz="2000" dirty="0"/>
              <a:t>: 10.1016/j.clay.2014.08.015)</a:t>
            </a:r>
            <a:endParaRPr lang="en-GB" sz="2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269" y="1758686"/>
            <a:ext cx="8264971" cy="44058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59832" y="5615558"/>
            <a:ext cx="2515555" cy="967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/>
              <a:t>Micro-</a:t>
            </a:r>
            <a:r>
              <a:rPr lang="fi-FI" dirty="0" err="1"/>
              <a:t>cracks</a:t>
            </a:r>
            <a:r>
              <a:rPr lang="fi-FI" dirty="0"/>
              <a:t> as </a:t>
            </a:r>
            <a:r>
              <a:rPr lang="fi-FI" dirty="0" err="1"/>
              <a:t>seen</a:t>
            </a:r>
            <a:r>
              <a:rPr lang="fi-FI" dirty="0"/>
              <a:t> in µ-CT</a:t>
            </a:r>
          </a:p>
          <a:p>
            <a:pPr algn="ctr"/>
            <a:endParaRPr lang="fi-FI" dirty="0"/>
          </a:p>
        </p:txBody>
      </p:sp>
      <p:sp>
        <p:nvSpPr>
          <p:cNvPr id="11" name="Rounded Rectangle 10"/>
          <p:cNvSpPr/>
          <p:nvPr/>
        </p:nvSpPr>
        <p:spPr>
          <a:xfrm>
            <a:off x="6402735" y="5612383"/>
            <a:ext cx="2703723" cy="967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/>
              <a:t>X-</a:t>
            </a:r>
            <a:r>
              <a:rPr lang="fi-FI" dirty="0" err="1"/>
              <a:t>ray</a:t>
            </a:r>
            <a:r>
              <a:rPr lang="fi-FI" dirty="0"/>
              <a:t> </a:t>
            </a:r>
            <a:r>
              <a:rPr lang="fi-FI" dirty="0" err="1"/>
              <a:t>scattering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clay</a:t>
            </a:r>
            <a:r>
              <a:rPr lang="fi-FI" dirty="0"/>
              <a:t> </a:t>
            </a:r>
            <a:r>
              <a:rPr lang="fi-FI" dirty="0" err="1"/>
              <a:t>tactoids</a:t>
            </a:r>
            <a:endParaRPr lang="fi-FI" dirty="0"/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13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LAB + </a:t>
            </a:r>
            <a:r>
              <a:rPr lang="fi-FI" dirty="0" err="1" smtClean="0"/>
              <a:t>Synchrotrons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F2716-9693-4F64-9B24-6AF71866AD15}" type="datetime1">
              <a:rPr lang="en-GB" smtClean="0"/>
              <a:t>09/11/2017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162649" y="1484784"/>
            <a:ext cx="3068958" cy="25177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Chemical</a:t>
            </a:r>
            <a:r>
              <a:rPr lang="fi-FI" dirty="0" smtClean="0">
                <a:solidFill>
                  <a:schemeClr val="tx1"/>
                </a:solidFill>
              </a:rPr>
              <a:t> Composition and </a:t>
            </a:r>
            <a:r>
              <a:rPr lang="fi-FI" dirty="0" err="1" smtClean="0">
                <a:solidFill>
                  <a:schemeClr val="tx1"/>
                </a:solidFill>
              </a:rPr>
              <a:t>Atomic</a:t>
            </a:r>
            <a:r>
              <a:rPr lang="fi-FI" dirty="0" smtClean="0">
                <a:solidFill>
                  <a:schemeClr val="tx1"/>
                </a:solidFill>
              </a:rPr>
              <a:t> </a:t>
            </a:r>
            <a:r>
              <a:rPr lang="fi-FI" dirty="0" err="1" smtClean="0">
                <a:solidFill>
                  <a:schemeClr val="tx1"/>
                </a:solidFill>
              </a:rPr>
              <a:t>Structure</a:t>
            </a:r>
            <a:endParaRPr lang="fi-FI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>
                <a:solidFill>
                  <a:schemeClr val="bg1"/>
                </a:solidFill>
              </a:rPr>
              <a:t>Diffraction</a:t>
            </a:r>
            <a:endParaRPr lang="fi-FI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>
                <a:solidFill>
                  <a:schemeClr val="bg1"/>
                </a:solidFill>
              </a:rPr>
              <a:t>Scanning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micro-beam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diffraction</a:t>
            </a:r>
            <a:endParaRPr lang="fi-FI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chemeClr val="bg1"/>
                </a:solidFill>
              </a:rPr>
              <a:t>XANES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3276437" y="1484784"/>
            <a:ext cx="2851016" cy="253599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Microstructure</a:t>
            </a:r>
            <a:endParaRPr lang="fi-FI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chemeClr val="bg1"/>
                </a:solidFill>
              </a:rPr>
              <a:t>Micro-CT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chemeClr val="bg1"/>
                </a:solidFill>
              </a:rPr>
              <a:t>In </a:t>
            </a:r>
            <a:r>
              <a:rPr lang="fi-FI" sz="2000" dirty="0" err="1" smtClean="0">
                <a:solidFill>
                  <a:schemeClr val="bg1"/>
                </a:solidFill>
              </a:rPr>
              <a:t>situ</a:t>
            </a:r>
            <a:r>
              <a:rPr lang="fi-FI" sz="2000" dirty="0" smtClean="0">
                <a:solidFill>
                  <a:schemeClr val="bg1"/>
                </a:solidFill>
              </a:rPr>
              <a:t> / in </a:t>
            </a:r>
            <a:r>
              <a:rPr lang="fi-FI" sz="2000" dirty="0" err="1" smtClean="0">
                <a:solidFill>
                  <a:schemeClr val="bg1"/>
                </a:solidFill>
              </a:rPr>
              <a:t>vivo</a:t>
            </a:r>
            <a:r>
              <a:rPr lang="fi-FI" sz="2000" dirty="0" smtClean="0">
                <a:solidFill>
                  <a:schemeClr val="bg1"/>
                </a:solidFill>
              </a:rPr>
              <a:t> / in </a:t>
            </a:r>
            <a:r>
              <a:rPr lang="fi-FI" sz="2000" dirty="0" err="1" smtClean="0">
                <a:solidFill>
                  <a:schemeClr val="bg1"/>
                </a:solidFill>
              </a:rPr>
              <a:t>operando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imaging</a:t>
            </a:r>
            <a:endParaRPr lang="fi-FI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>
                <a:solidFill>
                  <a:schemeClr val="bg1"/>
                </a:solidFill>
              </a:rPr>
              <a:t>Phase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contrast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</a:rPr>
              <a:t>imaging</a:t>
            </a:r>
            <a:r>
              <a:rPr lang="fi-FI" sz="2000" dirty="0" smtClean="0">
                <a:solidFill>
                  <a:schemeClr val="bg1"/>
                </a:solidFill>
              </a:rPr>
              <a:t> (in </a:t>
            </a:r>
            <a:r>
              <a:rPr lang="fi-FI" sz="2000" dirty="0" err="1" smtClean="0">
                <a:solidFill>
                  <a:schemeClr val="bg1"/>
                </a:solidFill>
              </a:rPr>
              <a:t>development</a:t>
            </a:r>
            <a:r>
              <a:rPr lang="fi-FI" sz="2000" dirty="0" smtClean="0">
                <a:solidFill>
                  <a:schemeClr val="bg1"/>
                </a:solidFill>
              </a:rPr>
              <a:t>)</a:t>
            </a:r>
          </a:p>
          <a:p>
            <a:endParaRPr lang="fi-FI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6178247" y="1493932"/>
            <a:ext cx="2714233" cy="251769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Elemental</a:t>
            </a:r>
            <a:r>
              <a:rPr lang="fi-FI" dirty="0" smtClean="0">
                <a:solidFill>
                  <a:schemeClr val="tx1"/>
                </a:solidFill>
              </a:rPr>
              <a:t>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>
                <a:solidFill>
                  <a:schemeClr val="bg1"/>
                </a:solidFill>
              </a:rPr>
              <a:t>Fluorescence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2649" y="4195388"/>
            <a:ext cx="3068958" cy="2380694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>
                <a:solidFill>
                  <a:schemeClr val="bg1"/>
                </a:solidFill>
              </a:rPr>
              <a:t>Diffraction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imaging</a:t>
            </a:r>
            <a:endParaRPr lang="fi-FI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 smtClean="0">
                <a:solidFill>
                  <a:schemeClr val="bg1"/>
                </a:solidFill>
              </a:rPr>
              <a:t>Scanning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diffraction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with</a:t>
            </a:r>
            <a:r>
              <a:rPr lang="fi-FI" sz="1800" dirty="0" smtClean="0">
                <a:solidFill>
                  <a:schemeClr val="bg1"/>
                </a:solidFill>
              </a:rPr>
              <a:t> nano-</a:t>
            </a:r>
            <a:r>
              <a:rPr lang="fi-FI" sz="1800" dirty="0" err="1" smtClean="0">
                <a:solidFill>
                  <a:schemeClr val="bg1"/>
                </a:solidFill>
              </a:rPr>
              <a:t>probe</a:t>
            </a:r>
            <a:endParaRPr lang="fi-FI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smtClean="0">
                <a:solidFill>
                  <a:schemeClr val="bg1"/>
                </a:solidFill>
              </a:rPr>
              <a:t>RIXS, </a:t>
            </a:r>
            <a:r>
              <a:rPr lang="fi-FI" sz="1800" dirty="0" err="1" smtClean="0">
                <a:solidFill>
                  <a:schemeClr val="bg1"/>
                </a:solidFill>
              </a:rPr>
              <a:t>nRIXS</a:t>
            </a:r>
            <a:endParaRPr lang="fi-FI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smtClean="0">
                <a:solidFill>
                  <a:schemeClr val="bg1"/>
                </a:solidFill>
              </a:rPr>
              <a:t>Time-</a:t>
            </a:r>
            <a:r>
              <a:rPr lang="fi-FI" sz="1800" dirty="0" err="1" smtClean="0">
                <a:solidFill>
                  <a:schemeClr val="bg1"/>
                </a:solidFill>
              </a:rPr>
              <a:t>resolved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studies</a:t>
            </a:r>
            <a:endParaRPr lang="fi-FI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3276437" y="4199358"/>
            <a:ext cx="2851016" cy="2397994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smtClean="0">
                <a:solidFill>
                  <a:schemeClr val="bg1"/>
                </a:solidFill>
              </a:rPr>
              <a:t>nano-CT </a:t>
            </a:r>
            <a:r>
              <a:rPr lang="fi-FI" sz="1800" dirty="0" err="1" smtClean="0">
                <a:solidFill>
                  <a:schemeClr val="bg1"/>
                </a:solidFill>
              </a:rPr>
              <a:t>with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phase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contrast</a:t>
            </a:r>
            <a:r>
              <a:rPr lang="fi-FI" sz="1800" dirty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or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coherent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imaging</a:t>
            </a:r>
            <a:endParaRPr lang="fi-FI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smtClean="0">
                <a:solidFill>
                  <a:schemeClr val="bg1"/>
                </a:solidFill>
              </a:rPr>
              <a:t>Ultra-</a:t>
            </a:r>
            <a:r>
              <a:rPr lang="fi-FI" sz="1800" dirty="0" err="1" smtClean="0">
                <a:solidFill>
                  <a:schemeClr val="bg1"/>
                </a:solidFill>
              </a:rPr>
              <a:t>fast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imaging</a:t>
            </a:r>
            <a:r>
              <a:rPr lang="fi-FI" sz="1800" dirty="0" smtClean="0">
                <a:solidFill>
                  <a:schemeClr val="bg1"/>
                </a:solidFill>
              </a:rPr>
              <a:t> (</a:t>
            </a:r>
            <a:r>
              <a:rPr lang="fi-FI" sz="1800" dirty="0" err="1" smtClean="0">
                <a:solidFill>
                  <a:schemeClr val="bg1"/>
                </a:solidFill>
              </a:rPr>
              <a:t>sub</a:t>
            </a:r>
            <a:r>
              <a:rPr lang="fi-FI" sz="1800" dirty="0" smtClean="0">
                <a:solidFill>
                  <a:schemeClr val="bg1"/>
                </a:solidFill>
              </a:rPr>
              <a:t>-µs 2D </a:t>
            </a:r>
            <a:r>
              <a:rPr lang="fi-FI" sz="1800" dirty="0" err="1" smtClean="0">
                <a:solidFill>
                  <a:schemeClr val="bg1"/>
                </a:solidFill>
              </a:rPr>
              <a:t>images</a:t>
            </a:r>
            <a:r>
              <a:rPr lang="fi-FI" sz="1800" dirty="0" smtClean="0">
                <a:solidFill>
                  <a:schemeClr val="bg1"/>
                </a:solidFill>
              </a:rPr>
              <a:t>, 100 ms 3D </a:t>
            </a:r>
            <a:r>
              <a:rPr lang="fi-FI" sz="1800" dirty="0" err="1" smtClean="0">
                <a:solidFill>
                  <a:schemeClr val="bg1"/>
                </a:solidFill>
              </a:rPr>
              <a:t>images</a:t>
            </a:r>
            <a:r>
              <a:rPr lang="fi-FI" sz="18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78247" y="4204536"/>
            <a:ext cx="2714233" cy="2380693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smtClean="0">
                <a:solidFill>
                  <a:schemeClr val="bg1"/>
                </a:solidFill>
              </a:rPr>
              <a:t>Micro-</a:t>
            </a:r>
            <a:r>
              <a:rPr lang="fi-FI" sz="1800" dirty="0" err="1" smtClean="0">
                <a:solidFill>
                  <a:schemeClr val="bg1"/>
                </a:solidFill>
              </a:rPr>
              <a:t>probe</a:t>
            </a:r>
            <a:r>
              <a:rPr lang="fi-FI" sz="1800" dirty="0" smtClean="0">
                <a:solidFill>
                  <a:schemeClr val="bg1"/>
                </a:solidFill>
              </a:rPr>
              <a:t> and nano-</a:t>
            </a:r>
            <a:r>
              <a:rPr lang="fi-FI" sz="1800" dirty="0" err="1" smtClean="0">
                <a:solidFill>
                  <a:schemeClr val="bg1"/>
                </a:solidFill>
              </a:rPr>
              <a:t>probe</a:t>
            </a:r>
            <a:r>
              <a:rPr lang="fi-FI" sz="1800" dirty="0" smtClean="0">
                <a:solidFill>
                  <a:schemeClr val="bg1"/>
                </a:solidFill>
              </a:rPr>
              <a:t> for </a:t>
            </a:r>
            <a:r>
              <a:rPr lang="fi-FI" sz="1800" dirty="0" err="1" smtClean="0">
                <a:solidFill>
                  <a:schemeClr val="bg1"/>
                </a:solidFill>
              </a:rPr>
              <a:t>scanning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fluorescence</a:t>
            </a:r>
            <a:endParaRPr lang="fi-FI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smtClean="0">
                <a:solidFill>
                  <a:schemeClr val="bg1"/>
                </a:solidFill>
              </a:rPr>
              <a:t>K-</a:t>
            </a:r>
            <a:r>
              <a:rPr lang="fi-FI" sz="1800" dirty="0" err="1" smtClean="0">
                <a:solidFill>
                  <a:schemeClr val="bg1"/>
                </a:solidFill>
              </a:rPr>
              <a:t>edge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subtraction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</a:rPr>
              <a:t>imaging</a:t>
            </a:r>
            <a:r>
              <a:rPr lang="fi-FI" sz="18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421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Collaborative</a:t>
            </a:r>
            <a:r>
              <a:rPr lang="fi-FI" dirty="0"/>
              <a:t> VISIONS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916832"/>
            <a:ext cx="8384344" cy="3888432"/>
          </a:xfrm>
        </p:spPr>
        <p:txBody>
          <a:bodyPr/>
          <a:lstStyle/>
          <a:p>
            <a:pPr marL="0" indent="0">
              <a:buNone/>
            </a:pPr>
            <a:r>
              <a:rPr lang="fi-FI" dirty="0" err="1" smtClean="0"/>
              <a:t>Having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r>
              <a:rPr lang="fi-FI" dirty="0" smtClean="0"/>
              <a:t> µCT </a:t>
            </a:r>
            <a:r>
              <a:rPr lang="fi-FI" dirty="0" err="1" smtClean="0"/>
              <a:t>machines</a:t>
            </a:r>
            <a:r>
              <a:rPr lang="fi-FI" dirty="0" smtClean="0"/>
              <a:t> is </a:t>
            </a:r>
            <a:r>
              <a:rPr lang="fi-FI" dirty="0" err="1" smtClean="0"/>
              <a:t>good</a:t>
            </a:r>
            <a:r>
              <a:rPr lang="fi-FI" dirty="0" smtClean="0"/>
              <a:t> for </a:t>
            </a:r>
            <a:r>
              <a:rPr lang="fi-FI" dirty="0" err="1" smtClean="0"/>
              <a:t>for</a:t>
            </a:r>
            <a:r>
              <a:rPr lang="fi-FI" dirty="0" smtClean="0"/>
              <a:t>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researchers</a:t>
            </a:r>
            <a:r>
              <a:rPr lang="fi-FI" dirty="0" smtClean="0"/>
              <a:t>. How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maximize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potential</a:t>
            </a:r>
            <a:r>
              <a:rPr lang="fi-FI" dirty="0" smtClean="0"/>
              <a:t> for </a:t>
            </a:r>
            <a:r>
              <a:rPr lang="fi-FI" dirty="0" err="1" smtClean="0"/>
              <a:t>good</a:t>
            </a:r>
            <a:r>
              <a:rPr lang="fi-FI" dirty="0" smtClean="0"/>
              <a:t> </a:t>
            </a:r>
            <a:r>
              <a:rPr lang="fi-FI" dirty="0" err="1" smtClean="0"/>
              <a:t>research</a:t>
            </a:r>
            <a:r>
              <a:rPr lang="fi-FI" dirty="0" smtClean="0"/>
              <a:t> </a:t>
            </a:r>
            <a:r>
              <a:rPr lang="fi-FI" dirty="0" err="1" smtClean="0"/>
              <a:t>outcomes</a:t>
            </a:r>
            <a:r>
              <a:rPr lang="fi-FI" dirty="0" smtClean="0"/>
              <a:t>?</a:t>
            </a:r>
          </a:p>
          <a:p>
            <a:pPr indent="-342900"/>
            <a:r>
              <a:rPr lang="fi-FI" dirty="0" err="1" smtClean="0"/>
              <a:t>Complementary</a:t>
            </a:r>
            <a:r>
              <a:rPr lang="fi-FI" dirty="0" smtClean="0"/>
              <a:t> </a:t>
            </a:r>
            <a:r>
              <a:rPr lang="fi-FI" dirty="0" err="1" smtClean="0"/>
              <a:t>research</a:t>
            </a:r>
            <a:r>
              <a:rPr lang="fi-FI" dirty="0" smtClean="0"/>
              <a:t> </a:t>
            </a:r>
            <a:r>
              <a:rPr lang="fi-FI" dirty="0" err="1" smtClean="0"/>
              <a:t>profiles</a:t>
            </a:r>
            <a:endParaRPr lang="fi-FI" dirty="0" smtClean="0"/>
          </a:p>
          <a:p>
            <a:pPr indent="-342900"/>
            <a:r>
              <a:rPr lang="fi-FI" dirty="0" err="1" smtClean="0"/>
              <a:t>Combining</a:t>
            </a:r>
            <a:r>
              <a:rPr lang="fi-FI" dirty="0" smtClean="0"/>
              <a:t> </a:t>
            </a:r>
            <a:r>
              <a:rPr lang="fi-FI" dirty="0" err="1" smtClean="0"/>
              <a:t>efforts</a:t>
            </a:r>
            <a:r>
              <a:rPr lang="fi-FI" dirty="0" smtClean="0"/>
              <a:t> for </a:t>
            </a:r>
            <a:r>
              <a:rPr lang="fi-FI" dirty="0" err="1" smtClean="0"/>
              <a:t>problem</a:t>
            </a:r>
            <a:r>
              <a:rPr lang="fi-FI" dirty="0" smtClean="0"/>
              <a:t> </a:t>
            </a:r>
            <a:r>
              <a:rPr lang="fi-FI" dirty="0" err="1" smtClean="0"/>
              <a:t>solving</a:t>
            </a:r>
            <a:endParaRPr lang="fi-FI" dirty="0" smtClean="0"/>
          </a:p>
          <a:p>
            <a:pPr indent="-342900"/>
            <a:r>
              <a:rPr lang="fi-FI" dirty="0" err="1" smtClean="0"/>
              <a:t>Combining</a:t>
            </a:r>
            <a:r>
              <a:rPr lang="fi-FI" dirty="0" smtClean="0"/>
              <a:t> </a:t>
            </a:r>
            <a:r>
              <a:rPr lang="fi-FI" dirty="0" err="1" smtClean="0"/>
              <a:t>efforts</a:t>
            </a:r>
            <a:r>
              <a:rPr lang="fi-FI" dirty="0" smtClean="0"/>
              <a:t> for </a:t>
            </a:r>
            <a:r>
              <a:rPr lang="fi-FI" dirty="0" err="1" smtClean="0"/>
              <a:t>new</a:t>
            </a:r>
            <a:r>
              <a:rPr lang="fi-FI" dirty="0" smtClean="0"/>
              <a:t> </a:t>
            </a:r>
            <a:r>
              <a:rPr lang="fi-FI" dirty="0" err="1" smtClean="0"/>
              <a:t>developments</a:t>
            </a:r>
            <a:r>
              <a:rPr lang="fi-FI" dirty="0" smtClean="0"/>
              <a:t>:</a:t>
            </a:r>
          </a:p>
          <a:p>
            <a:pPr lvl="1"/>
            <a:r>
              <a:rPr lang="fi-FI" dirty="0" smtClean="0"/>
              <a:t>In </a:t>
            </a:r>
            <a:r>
              <a:rPr lang="fi-FI" dirty="0" err="1" smtClean="0"/>
              <a:t>situ</a:t>
            </a:r>
            <a:r>
              <a:rPr lang="fi-FI" dirty="0" smtClean="0"/>
              <a:t> </a:t>
            </a:r>
            <a:r>
              <a:rPr lang="fi-FI" dirty="0" err="1" smtClean="0"/>
              <a:t>device</a:t>
            </a:r>
            <a:r>
              <a:rPr lang="fi-FI" dirty="0" smtClean="0"/>
              <a:t> design and </a:t>
            </a:r>
            <a:r>
              <a:rPr lang="fi-FI" dirty="0" err="1" smtClean="0"/>
              <a:t>implementation</a:t>
            </a:r>
            <a:endParaRPr lang="fi-FI" dirty="0" smtClean="0"/>
          </a:p>
          <a:p>
            <a:pPr lvl="1"/>
            <a:r>
              <a:rPr lang="fi-FI" dirty="0" err="1" smtClean="0"/>
              <a:t>Developments</a:t>
            </a:r>
            <a:r>
              <a:rPr lang="fi-FI" dirty="0" smtClean="0"/>
              <a:t> in </a:t>
            </a:r>
            <a:r>
              <a:rPr lang="fi-FI" dirty="0" err="1" smtClean="0"/>
              <a:t>quantitative</a:t>
            </a:r>
            <a:r>
              <a:rPr lang="fi-FI" dirty="0" smtClean="0"/>
              <a:t> </a:t>
            </a:r>
            <a:r>
              <a:rPr lang="fi-FI" dirty="0" err="1" smtClean="0"/>
              <a:t>imaging</a:t>
            </a:r>
            <a:r>
              <a:rPr lang="fi-FI" dirty="0" smtClean="0"/>
              <a:t> and </a:t>
            </a:r>
            <a:r>
              <a:rPr lang="fi-FI" dirty="0" err="1" smtClean="0"/>
              <a:t>elementally</a:t>
            </a:r>
            <a:r>
              <a:rPr lang="fi-FI" dirty="0" smtClean="0"/>
              <a:t> </a:t>
            </a:r>
            <a:r>
              <a:rPr lang="fi-FI" dirty="0" err="1" smtClean="0"/>
              <a:t>sensitive</a:t>
            </a:r>
            <a:r>
              <a:rPr lang="fi-FI" dirty="0" smtClean="0"/>
              <a:t> </a:t>
            </a:r>
            <a:r>
              <a:rPr lang="fi-FI" dirty="0" err="1" smtClean="0"/>
              <a:t>imaging</a:t>
            </a:r>
            <a:endParaRPr lang="fi-FI" dirty="0" smtClean="0"/>
          </a:p>
          <a:p>
            <a:r>
              <a:rPr lang="fi-FI" dirty="0" err="1" smtClean="0"/>
              <a:t>Joint</a:t>
            </a:r>
            <a:r>
              <a:rPr lang="fi-FI" dirty="0" smtClean="0"/>
              <a:t> µCT </a:t>
            </a:r>
            <a:r>
              <a:rPr lang="fi-FI" dirty="0" err="1" smtClean="0"/>
              <a:t>workshops</a:t>
            </a:r>
            <a:endParaRPr lang="fi-FI" dirty="0" smtClean="0"/>
          </a:p>
          <a:p>
            <a:r>
              <a:rPr lang="fi-FI" dirty="0" err="1" smtClean="0"/>
              <a:t>Joint</a:t>
            </a:r>
            <a:r>
              <a:rPr lang="fi-FI" dirty="0" smtClean="0"/>
              <a:t> </a:t>
            </a:r>
            <a:r>
              <a:rPr lang="fi-FI" dirty="0" err="1" smtClean="0"/>
              <a:t>applications</a:t>
            </a:r>
            <a:r>
              <a:rPr lang="fi-FI" dirty="0" smtClean="0"/>
              <a:t> for </a:t>
            </a:r>
            <a:r>
              <a:rPr lang="fi-FI" dirty="0" err="1" smtClean="0"/>
              <a:t>infrastructure</a:t>
            </a:r>
            <a:r>
              <a:rPr lang="fi-FI" dirty="0" smtClean="0"/>
              <a:t> </a:t>
            </a:r>
            <a:r>
              <a:rPr lang="fi-FI" dirty="0" err="1" smtClean="0"/>
              <a:t>funding</a:t>
            </a:r>
            <a:r>
              <a:rPr lang="fi-FI" dirty="0" smtClean="0"/>
              <a:t>, </a:t>
            </a:r>
            <a:r>
              <a:rPr lang="fi-FI" dirty="0" err="1" smtClean="0"/>
              <a:t>e.g</a:t>
            </a:r>
            <a:r>
              <a:rPr lang="fi-FI" dirty="0" smtClean="0"/>
              <a:t>. </a:t>
            </a:r>
            <a:r>
              <a:rPr lang="fi-FI" dirty="0" err="1" smtClean="0"/>
              <a:t>compact</a:t>
            </a:r>
            <a:r>
              <a:rPr lang="fi-FI" dirty="0" smtClean="0"/>
              <a:t> </a:t>
            </a:r>
            <a:r>
              <a:rPr lang="fi-FI" dirty="0" err="1" smtClean="0"/>
              <a:t>source</a:t>
            </a:r>
            <a:endParaRPr lang="fi-FI" dirty="0" smtClean="0"/>
          </a:p>
          <a:p>
            <a:pPr indent="-342900"/>
            <a:endParaRPr lang="fi-FI" dirty="0"/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CBCC39-8CF8-43D0-B664-5C53EEE13750}" type="datetime1">
              <a:rPr lang="en-GB" smtClean="0"/>
              <a:t>09/11/2017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838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Collaborative</a:t>
            </a:r>
            <a:r>
              <a:rPr lang="fi-FI" dirty="0"/>
              <a:t> VISIONS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At </a:t>
            </a:r>
            <a:r>
              <a:rPr lang="fi-FI" dirty="0" err="1" smtClean="0"/>
              <a:t>University</a:t>
            </a:r>
            <a:r>
              <a:rPr lang="fi-FI" dirty="0" smtClean="0"/>
              <a:t> of Helsinki X-</a:t>
            </a:r>
            <a:r>
              <a:rPr lang="fi-FI" dirty="0" err="1" smtClean="0"/>
              <a:t>ray</a:t>
            </a:r>
            <a:r>
              <a:rPr lang="fi-FI" dirty="0" smtClean="0"/>
              <a:t> </a:t>
            </a:r>
            <a:r>
              <a:rPr lang="fi-FI" dirty="0" err="1"/>
              <a:t>L</a:t>
            </a:r>
            <a:r>
              <a:rPr lang="fi-FI" dirty="0" err="1" smtClean="0"/>
              <a:t>aboratory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help </a:t>
            </a:r>
            <a:r>
              <a:rPr lang="fi-FI" dirty="0" err="1" smtClean="0"/>
              <a:t>you</a:t>
            </a:r>
            <a:r>
              <a:rPr lang="fi-FI" dirty="0" smtClean="0"/>
              <a:t> in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studies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following</a:t>
            </a:r>
            <a:r>
              <a:rPr lang="fi-FI" dirty="0" smtClean="0"/>
              <a:t> </a:t>
            </a:r>
            <a:r>
              <a:rPr lang="fi-FI" dirty="0" err="1" smtClean="0"/>
              <a:t>ways</a:t>
            </a:r>
            <a:r>
              <a:rPr lang="fi-FI" dirty="0" smtClean="0"/>
              <a:t>: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 smtClean="0"/>
              <a:t>To go </a:t>
            </a:r>
            <a:r>
              <a:rPr lang="fi-FI" dirty="0" err="1"/>
              <a:t>beyond</a:t>
            </a:r>
            <a:r>
              <a:rPr lang="fi-FI" dirty="0"/>
              <a:t> </a:t>
            </a:r>
            <a:r>
              <a:rPr lang="fi-FI" dirty="0" err="1"/>
              <a:t>basic</a:t>
            </a:r>
            <a:r>
              <a:rPr lang="fi-FI" dirty="0"/>
              <a:t> µCT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Combination of µCT and </a:t>
            </a:r>
            <a:r>
              <a:rPr lang="fi-FI" dirty="0" err="1"/>
              <a:t>diffraction</a:t>
            </a: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err="1"/>
              <a:t>Complementary</a:t>
            </a:r>
            <a:r>
              <a:rPr lang="fi-FI" dirty="0"/>
              <a:t>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XANES and </a:t>
            </a:r>
            <a:r>
              <a:rPr lang="fi-FI" dirty="0" err="1"/>
              <a:t>fluorescence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 smtClean="0"/>
              <a:t>To </a:t>
            </a:r>
            <a:r>
              <a:rPr lang="fi-FI" dirty="0" err="1" smtClean="0"/>
              <a:t>have</a:t>
            </a:r>
            <a:r>
              <a:rPr lang="fi-FI" dirty="0" smtClean="0"/>
              <a:t> </a:t>
            </a:r>
            <a:r>
              <a:rPr lang="fi-FI" dirty="0" err="1"/>
              <a:t>h</a:t>
            </a:r>
            <a:r>
              <a:rPr lang="fi-FI" dirty="0" err="1" smtClean="0"/>
              <a:t>igh</a:t>
            </a:r>
            <a:r>
              <a:rPr lang="fi-FI" dirty="0" smtClean="0"/>
              <a:t> </a:t>
            </a:r>
            <a:r>
              <a:rPr lang="fi-FI" dirty="0" err="1"/>
              <a:t>throughput</a:t>
            </a:r>
            <a:r>
              <a:rPr lang="fi-FI" dirty="0"/>
              <a:t> µCT for </a:t>
            </a:r>
            <a:r>
              <a:rPr lang="fi-FI" dirty="0" err="1"/>
              <a:t>large</a:t>
            </a:r>
            <a:r>
              <a:rPr lang="fi-FI" dirty="0"/>
              <a:t> </a:t>
            </a:r>
            <a:r>
              <a:rPr lang="fi-FI" dirty="0" err="1"/>
              <a:t>sets</a:t>
            </a:r>
            <a:r>
              <a:rPr lang="fi-FI" dirty="0"/>
              <a:t> of </a:t>
            </a:r>
            <a:r>
              <a:rPr lang="fi-FI" dirty="0" err="1"/>
              <a:t>similar</a:t>
            </a:r>
            <a:r>
              <a:rPr lang="fi-FI" dirty="0"/>
              <a:t> </a:t>
            </a:r>
            <a:r>
              <a:rPr lang="fi-FI" dirty="0" err="1"/>
              <a:t>samples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 smtClean="0"/>
              <a:t>To </a:t>
            </a:r>
            <a:r>
              <a:rPr lang="fi-FI" dirty="0" err="1" smtClean="0"/>
              <a:t>develop</a:t>
            </a:r>
            <a:r>
              <a:rPr lang="fi-FI" dirty="0" smtClean="0"/>
              <a:t> and </a:t>
            </a:r>
            <a:r>
              <a:rPr lang="fi-FI" dirty="0" err="1" smtClean="0"/>
              <a:t>use</a:t>
            </a:r>
            <a:r>
              <a:rPr lang="fi-FI" dirty="0" smtClean="0"/>
              <a:t> in </a:t>
            </a:r>
            <a:r>
              <a:rPr lang="fi-FI" dirty="0" err="1"/>
              <a:t>situ</a:t>
            </a:r>
            <a:r>
              <a:rPr lang="fi-FI" dirty="0"/>
              <a:t> </a:t>
            </a:r>
            <a:r>
              <a:rPr lang="fi-FI" dirty="0" err="1"/>
              <a:t>rigs</a:t>
            </a:r>
            <a:r>
              <a:rPr lang="fi-FI" dirty="0"/>
              <a:t> for </a:t>
            </a:r>
            <a:r>
              <a:rPr lang="fi-FI" dirty="0" err="1"/>
              <a:t>imaging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 smtClean="0"/>
              <a:t>To </a:t>
            </a:r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advanced</a:t>
            </a:r>
            <a:r>
              <a:rPr lang="fi-FI" dirty="0" smtClean="0"/>
              <a:t> </a:t>
            </a:r>
            <a:r>
              <a:rPr lang="fi-FI" dirty="0" err="1"/>
              <a:t>studies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synchrotron</a:t>
            </a:r>
            <a:r>
              <a:rPr lang="fi-FI" dirty="0"/>
              <a:t> </a:t>
            </a:r>
            <a:r>
              <a:rPr lang="fi-FI" dirty="0" err="1" smtClean="0"/>
              <a:t>radiation</a:t>
            </a:r>
            <a:endParaRPr lang="fi-FI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 err="1" smtClean="0"/>
              <a:t>Understanding</a:t>
            </a:r>
            <a:r>
              <a:rPr lang="fi-FI" dirty="0" smtClean="0"/>
              <a:t> of </a:t>
            </a:r>
            <a:r>
              <a:rPr lang="fi-FI"/>
              <a:t>f</a:t>
            </a:r>
            <a:r>
              <a:rPr lang="fi-FI" smtClean="0"/>
              <a:t>undamental</a:t>
            </a:r>
            <a:r>
              <a:rPr lang="fi-FI" dirty="0" smtClean="0"/>
              <a:t> </a:t>
            </a:r>
            <a:r>
              <a:rPr lang="fi-FI" dirty="0" err="1" smtClean="0"/>
              <a:t>physics</a:t>
            </a:r>
            <a:r>
              <a:rPr lang="fi-FI" dirty="0" smtClean="0"/>
              <a:t> for </a:t>
            </a:r>
            <a:r>
              <a:rPr lang="fi-FI" dirty="0" err="1" smtClean="0"/>
              <a:t>materials</a:t>
            </a:r>
            <a:endParaRPr lang="fi-FI" dirty="0"/>
          </a:p>
          <a:p>
            <a:pPr marL="0" indent="0"/>
            <a:endParaRPr lang="fi-FI" dirty="0"/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CBCC39-8CF8-43D0-B664-5C53EEE13750}" type="datetime1">
              <a:rPr lang="en-GB" smtClean="0"/>
              <a:t>09/11/2017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Collaborative Visions / Heikki Suhonen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6509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="" xmlns:ma14="http://schemas.microsoft.com/office/mac/drawingml/2011/main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_template_Gotham_tiedekunta_Matemaattis-luonnontieteellinen_15112016.potx" id="{20ABDA2E-A7B0-4FD7-BB4D-1F22AFA392D4}" vid="{9712F255-064C-4CBB-B449-B5D8905326EF}"/>
    </a:ext>
  </a:extLst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HY_template_Arial_tiedekunta_Matemaattis-luonnontieteellinen_15112016</Template>
  <TotalTime>0</TotalTime>
  <Words>502</Words>
  <Application>Microsoft Office PowerPoint</Application>
  <PresentationFormat>On-screen Show (4:3)</PresentationFormat>
  <Paragraphs>121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ＭＳ Ｐゴシック</vt:lpstr>
      <vt:lpstr>Arial</vt:lpstr>
      <vt:lpstr>Gotham Narrow Bold</vt:lpstr>
      <vt:lpstr>Gotham Narrow Bold</vt:lpstr>
      <vt:lpstr>Gotham Narrow Book</vt:lpstr>
      <vt:lpstr>Gotham-Bold</vt:lpstr>
      <vt:lpstr>Wingdings</vt:lpstr>
      <vt:lpstr>HY_2016</vt:lpstr>
      <vt:lpstr>MicroCT at University of Helsinki</vt:lpstr>
      <vt:lpstr>X-ray SCIENCE at University of HELSINKI</vt:lpstr>
      <vt:lpstr>Examples of Applications at x-ray laboratory</vt:lpstr>
      <vt:lpstr>MicroCT Equipment at X-Ray Laboratory</vt:lpstr>
      <vt:lpstr>Combining X-ray MicroCT and Micro-Diffraction</vt:lpstr>
      <vt:lpstr>Micro-Diffraction Example: bentonite anisotropy (JP Suuronen et al. Applied Clay Science, 101 (2014), doi: 10.1016/j.clay.2014.08.015)</vt:lpstr>
      <vt:lpstr>LAB + Synchrotrons</vt:lpstr>
      <vt:lpstr>Collaborative VISIONS</vt:lpstr>
      <vt:lpstr>Collaborative VISIONS</vt:lpstr>
      <vt:lpstr>Contact US for More Details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2017-11-08T06:32:50Z</dcterms:created>
  <dcterms:modified xsi:type="dcterms:W3CDTF">2017-11-09T11:53:25Z</dcterms:modified>
</cp:coreProperties>
</file>