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993" r:id="rId2"/>
    <p:sldMasterId id="2147484008" r:id="rId3"/>
  </p:sldMasterIdLst>
  <p:notesMasterIdLst>
    <p:notesMasterId r:id="rId12"/>
  </p:notesMasterIdLst>
  <p:handoutMasterIdLst>
    <p:handoutMasterId r:id="rId13"/>
  </p:handoutMasterIdLst>
  <p:sldIdLst>
    <p:sldId id="284" r:id="rId4"/>
    <p:sldId id="287" r:id="rId5"/>
    <p:sldId id="291" r:id="rId6"/>
    <p:sldId id="303" r:id="rId7"/>
    <p:sldId id="285" r:id="rId8"/>
    <p:sldId id="299" r:id="rId9"/>
    <p:sldId id="283" r:id="rId10"/>
    <p:sldId id="302" r:id="rId11"/>
  </p:sldIdLst>
  <p:sldSz cx="9144000" cy="6858000" type="screen4x3"/>
  <p:notesSz cx="7102475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99FF"/>
    <a:srgbClr val="FF5050"/>
    <a:srgbClr val="FFFF66"/>
    <a:srgbClr val="9966FF"/>
    <a:srgbClr val="1AB233"/>
    <a:srgbClr val="148A2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783" autoAdjust="0"/>
  </p:normalViewPr>
  <p:slideViewPr>
    <p:cSldViewPr snapToGrid="0" snapToObjects="1"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07" cy="512458"/>
          </a:xfrm>
          <a:prstGeom prst="rect">
            <a:avLst/>
          </a:prstGeom>
        </p:spPr>
        <p:txBody>
          <a:bodyPr vert="horz" lIns="95032" tIns="47516" rIns="95032" bIns="47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777" y="1"/>
            <a:ext cx="3077007" cy="512458"/>
          </a:xfrm>
          <a:prstGeom prst="rect">
            <a:avLst/>
          </a:prstGeom>
        </p:spPr>
        <p:txBody>
          <a:bodyPr vert="horz" lIns="95032" tIns="47516" rIns="95032" bIns="47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8474F-D0C0-4028-A3D8-70BD7184AD71}" type="datetimeFigureOut">
              <a:rPr lang="fi-FI"/>
              <a:pPr>
                <a:defRPr/>
              </a:pPr>
              <a:t>9.6.2017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0540"/>
            <a:ext cx="3077007" cy="512457"/>
          </a:xfrm>
          <a:prstGeom prst="rect">
            <a:avLst/>
          </a:prstGeom>
        </p:spPr>
        <p:txBody>
          <a:bodyPr vert="horz" lIns="95032" tIns="47516" rIns="95032" bIns="47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777" y="9720540"/>
            <a:ext cx="3077007" cy="512457"/>
          </a:xfrm>
          <a:prstGeom prst="rect">
            <a:avLst/>
          </a:prstGeom>
        </p:spPr>
        <p:txBody>
          <a:bodyPr vert="horz" lIns="95032" tIns="47516" rIns="95032" bIns="47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46998-25F7-4DDA-8BA7-A2DD808E27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0503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07" cy="512458"/>
          </a:xfrm>
          <a:prstGeom prst="rect">
            <a:avLst/>
          </a:prstGeom>
        </p:spPr>
        <p:txBody>
          <a:bodyPr vert="horz" lIns="95032" tIns="47516" rIns="95032" bIns="47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777" y="1"/>
            <a:ext cx="3077007" cy="512458"/>
          </a:xfrm>
          <a:prstGeom prst="rect">
            <a:avLst/>
          </a:prstGeom>
        </p:spPr>
        <p:txBody>
          <a:bodyPr vert="horz" lIns="95032" tIns="47516" rIns="95032" bIns="47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F23D7-EC78-426F-A4EA-5383798CA929}" type="datetimeFigureOut">
              <a:rPr lang="fi-FI"/>
              <a:pPr>
                <a:defRPr/>
              </a:pPr>
              <a:t>9.6.2017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2" tIns="47516" rIns="95032" bIns="47516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079" y="4861079"/>
            <a:ext cx="5682319" cy="4607273"/>
          </a:xfrm>
          <a:prstGeom prst="rect">
            <a:avLst/>
          </a:prstGeom>
        </p:spPr>
        <p:txBody>
          <a:bodyPr vert="horz" lIns="95032" tIns="47516" rIns="95032" bIns="47516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0540"/>
            <a:ext cx="3077007" cy="512457"/>
          </a:xfrm>
          <a:prstGeom prst="rect">
            <a:avLst/>
          </a:prstGeom>
        </p:spPr>
        <p:txBody>
          <a:bodyPr vert="horz" lIns="95032" tIns="47516" rIns="95032" bIns="47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777" y="9720540"/>
            <a:ext cx="3077007" cy="512457"/>
          </a:xfrm>
          <a:prstGeom prst="rect">
            <a:avLst/>
          </a:prstGeom>
        </p:spPr>
        <p:txBody>
          <a:bodyPr vert="horz" lIns="95032" tIns="47516" rIns="95032" bIns="47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882EB8-9802-494C-9870-F034E71B47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11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Arial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1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FAC8229-B5CC-44AB-AB45-F2763324C7BE}" type="slidenum">
              <a:rPr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3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Pitäisikö tässä olla ilmastonmuutos jotenkin mukana?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0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 descr="SYKE_VK_pohja_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5428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8BD6-7ACF-4CAF-8354-A7E49CFE8627}" type="datetime1">
              <a:rPr lang="en-US" smtClean="0"/>
              <a:t>6/9/2017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7C1B-FFBA-4ED4-B58A-A6B552E1C3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2034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FB42-35FF-422C-87BA-FB2027FD9E21}" type="datetime1">
              <a:rPr lang="fi-FI" smtClean="0"/>
              <a:t>9.6.2017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0608695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YKE_VK_pohj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</a:p>
          <a:p>
            <a:r>
              <a:rPr lang="fi-FI" dirty="0"/>
              <a:t>tilaisuus,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0403996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YKE_VK_pohj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99FF"/>
                </a:solidFill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esityksen kansikuva napsauttamalla kuvaketta.</a:t>
            </a:r>
            <a:br>
              <a:rPr lang="fi-FI" dirty="0"/>
            </a:br>
            <a:r>
              <a:rPr lang="fi-FI" dirty="0"/>
              <a:t>Voit käyttää myös valmiita, kuvallisia etusivu-pohjia, jotka löytyvät:</a:t>
            </a:r>
            <a:br>
              <a:rPr lang="fi-FI" dirty="0"/>
            </a:br>
            <a:r>
              <a:rPr lang="fi-FI" dirty="0"/>
              <a:t>M:\gkk_mallipohjat\4_Powerpoint_KANSI_mallit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  <a:br>
              <a:rPr lang="fi-FI" dirty="0"/>
            </a:br>
            <a:r>
              <a:rPr lang="fi-FI" dirty="0"/>
              <a:t>tilaisuus,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3756812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2D67-F81C-4A6E-9451-B5FD2438610D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6030435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186C-805F-454A-AD14-E0810D234C6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678817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63-68AB-4658-86F0-9A75AA8F4DD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604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502-D3BF-455E-8F3F-1CFD74125D9D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</p:spTree>
    <p:extLst>
      <p:ext uri="{BB962C8B-B14F-4D97-AF65-F5344CB8AC3E}">
        <p14:creationId xmlns:p14="http://schemas.microsoft.com/office/powerpoint/2010/main" val="32700417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9505-FBC2-422A-B85E-E45E9EA99280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945331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5DE-BAEE-4657-93BC-06DCDACF9D24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106925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 descr="SYKE_VK_pohja_en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99FF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6617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3912-C303-4911-AA55-4629DA3E92C3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496157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+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12000" y="2091600"/>
            <a:ext cx="5400000" cy="54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4D4-D9BA-438D-B2CF-2F4AE6A981BB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87452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1647844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702B-AFAF-488F-9E42-E2874D83D55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88037197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5D2-B495-47DC-8BF0-1D2245415149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649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9F8A-7A1A-4A2A-AF62-1FB2148C3A7B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9704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>
                <a:solidFill>
                  <a:srgbClr val="000000"/>
                </a:solidFill>
              </a:rPr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YKE_VK_pohj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</a:p>
          <a:p>
            <a:r>
              <a:rPr lang="fi-FI" dirty="0"/>
              <a:t>tilaisuus,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6925255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YKE_VK_pohja_e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99FF"/>
                </a:solidFill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esityksen kansikuva napsauttamalla kuvaketta.</a:t>
            </a:r>
            <a:br>
              <a:rPr lang="fi-FI" dirty="0"/>
            </a:br>
            <a:r>
              <a:rPr lang="fi-FI" dirty="0"/>
              <a:t>Voit käyttää myös valmiita, kuvallisia etusivu-pohjia, jotka löytyvät:</a:t>
            </a:r>
            <a:br>
              <a:rPr lang="fi-FI" dirty="0"/>
            </a:br>
            <a:r>
              <a:rPr lang="fi-FI" dirty="0"/>
              <a:t>M:\gkk_mallipohjat\4_Powerpoint_KANSI_mallit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 / organisaation nimi</a:t>
            </a:r>
            <a:br>
              <a:rPr lang="fi-FI" dirty="0"/>
            </a:br>
            <a:r>
              <a:rPr lang="fi-FI" dirty="0"/>
              <a:t>tilaisuus,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92436727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2D67-F81C-4A6E-9451-B5FD2438610D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4361804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186C-805F-454A-AD14-E0810D234C6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1376493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7C62-8C47-4E7B-959A-C6C6C050E8C7}" type="datetime1">
              <a:rPr lang="en-US" smtClean="0"/>
              <a:t>6/9/2017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805-1520-4389-B709-C6CF645A7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4687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963-68AB-4658-86F0-9A75AA8F4DD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502-D3BF-455E-8F3F-1CFD74125D9D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</p:spTree>
    <p:extLst>
      <p:ext uri="{BB962C8B-B14F-4D97-AF65-F5344CB8AC3E}">
        <p14:creationId xmlns:p14="http://schemas.microsoft.com/office/powerpoint/2010/main" val="14329079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9505-FBC2-422A-B85E-E45E9EA99280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1142498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5DE-BAEE-4657-93BC-06DCDACF9D24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0964058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3912-C303-4911-AA55-4629DA3E92C3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032107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+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12000" y="2091600"/>
            <a:ext cx="5400000" cy="54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4D4-D9BA-438D-B2CF-2F4AE6A981BB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87452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91002303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Halutessasi vaihtaa kuvan, aktivoi pallokuva, poista se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702B-AFAF-488F-9E42-E2874D83D55A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8612572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5D2-B495-47DC-8BF0-1D2245415149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084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9F8A-7A1A-4A2A-AF62-1FB2148C3A7B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Taneli Duunari-Työntekijäinen, SYKE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85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>
                <a:solidFill>
                  <a:srgbClr val="000000"/>
                </a:solidFill>
              </a:rPr>
              <a:pPr/>
              <a:t>9.6.2017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>
                <a:solidFill>
                  <a:srgbClr val="000000"/>
                </a:solidFill>
              </a:rPr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0076" y="5579999"/>
            <a:ext cx="1078443" cy="1115001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587D-A7EF-49ED-890A-F350681D8B46}" type="datetime1">
              <a:rPr lang="en-US" smtClean="0"/>
              <a:t>6/9/2017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B5D9-70EE-48D4-BE2B-10C1C2747D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589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3B2B-6016-4AC9-A48F-9C1C8D6CA106}" type="datetime1">
              <a:rPr lang="en-US" smtClean="0"/>
              <a:t>6/9/2017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9710-F8CA-4614-BE6A-D3DD449160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67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27C9-A4A6-4106-9597-404408243307}" type="datetime1">
              <a:rPr lang="en-US" smtClean="0"/>
              <a:t>6/9/2017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3BA2-F4B6-45C3-9673-C70D382BDE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1927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3"/>
          <p:cNvSpPr>
            <a:spLocks noGrp="1"/>
          </p:cNvSpPr>
          <p:nvPr>
            <p:ph sz="half" idx="2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7895-FAF5-4F00-8542-6CEFDF3B24EC}" type="datetime1">
              <a:rPr lang="en-US" smtClean="0"/>
              <a:t>6/9/2017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2B11-EA0B-4541-8E5D-DF5DA2F5EC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907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F18C-3B69-4518-ADF7-1B6280F46850}" type="datetime1">
              <a:rPr lang="en-US" smtClean="0"/>
              <a:t>6/9/2017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3076-2909-47E2-BF35-6C7199C749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7317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509D-913D-49B0-AEAF-DD16F5EE01C7}" type="datetime1">
              <a:rPr lang="en-US" smtClean="0"/>
              <a:t>6/9/2017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FE1F-A7A1-45E9-8E99-65857BE837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4754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8" descr="syke_vasenkaari_VK_eng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985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tsikon paikkamerkki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205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1403350" y="1698625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Luettelo ensimmäinen taso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319" y="356394"/>
            <a:ext cx="431800" cy="1444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22168-49F9-43DA-A061-26802A4246F6}" type="datetime1">
              <a:rPr lang="en-US" smtClean="0"/>
              <a:t>6/9/2017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5975" y="1941513"/>
            <a:ext cx="2592388" cy="1444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F102F-4757-4243-91DE-EDE89EEFCC5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yke_vasenkaari_VK_eng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048"/>
            <a:ext cx="1298448" cy="68519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714CA-A4B6-4822-BA3C-F48BB933B1AC}" type="datetime1">
              <a:rPr lang="fi-FI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9.6.2017</a:t>
            </a:fld>
            <a:endParaRPr lang="fi-FI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Arial"/>
                <a:cs typeface="+mn-cs"/>
              </a:rPr>
              <a:t>Taneli </a:t>
            </a:r>
            <a:r>
              <a:rPr lang="fi-FI" dirty="0" err="1">
                <a:solidFill>
                  <a:srgbClr val="000000"/>
                </a:solidFill>
                <a:latin typeface="Arial"/>
                <a:cs typeface="+mn-cs"/>
              </a:rPr>
              <a:t>Duunari-Työntekijäinen</a:t>
            </a:r>
            <a:r>
              <a:rPr lang="fi-FI" dirty="0">
                <a:solidFill>
                  <a:srgbClr val="000000"/>
                </a:solidFill>
                <a:latin typeface="Arial"/>
                <a:cs typeface="+mn-cs"/>
              </a:rPr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yke_vasenkaari_VK_eng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048"/>
            <a:ext cx="1298448" cy="68519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714CA-A4B6-4822-BA3C-F48BB933B1AC}" type="datetime1">
              <a:rPr lang="fi-FI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9.6.2017</a:t>
            </a:fld>
            <a:endParaRPr lang="fi-FI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rgbClr val="000000"/>
                </a:solidFill>
                <a:latin typeface="Arial"/>
                <a:cs typeface="+mn-cs"/>
              </a:rPr>
              <a:t>Taneli </a:t>
            </a:r>
            <a:r>
              <a:rPr lang="fi-FI" dirty="0" err="1">
                <a:solidFill>
                  <a:srgbClr val="000000"/>
                </a:solidFill>
                <a:latin typeface="Arial"/>
                <a:cs typeface="+mn-cs"/>
              </a:rPr>
              <a:t>Duunari-Työntekijäinen</a:t>
            </a:r>
            <a:r>
              <a:rPr lang="fi-FI" dirty="0">
                <a:solidFill>
                  <a:srgbClr val="000000"/>
                </a:solidFill>
                <a:latin typeface="Arial"/>
                <a:cs typeface="+mn-cs"/>
              </a:rPr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342B02-74FC-4320-A08D-C58DA89F77A2}" type="slidenum">
              <a:rPr lang="fi-FI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6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4VPewHbp6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1Fb_dvK2SU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feature=player_embedded&amp;v=aWl3UamQXpY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u.be/jO97Srn3XB4" TargetMode="External"/><Relationship Id="rId5" Type="http://schemas.openxmlformats.org/officeDocument/2006/relationships/hyperlink" Target="http://www.environment.fi/floodmaps" TargetMode="External"/><Relationship Id="rId10" Type="http://schemas.openxmlformats.org/officeDocument/2006/relationships/hyperlink" Target="mailto:hydrosystems@environment.fi" TargetMode="External"/><Relationship Id="rId4" Type="http://schemas.openxmlformats.org/officeDocument/2006/relationships/hyperlink" Target="http://www.environment.fi/floodwarnings" TargetMode="External"/><Relationship Id="rId9" Type="http://schemas.openxmlformats.org/officeDocument/2006/relationships/hyperlink" Target="mailto:Bertel.vehvilainen@environment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15616" y="1440608"/>
            <a:ext cx="7342584" cy="1512167"/>
          </a:xfrm>
        </p:spPr>
        <p:txBody>
          <a:bodyPr/>
          <a:lstStyle/>
          <a:p>
            <a:pPr rtl="0"/>
            <a:r>
              <a:rPr lang="ru-RU" sz="3200" b="1" i="0" u="none" baseline="0"/>
              <a:t>Услуги по прогнозированию и адаптации к изменениям климата</a:t>
            </a:r>
            <a:endParaRPr lang="ru-RU" sz="3200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ru-RU" b="0" i="0" u="none" baseline="0" dirty="0" err="1"/>
              <a:t>Бертель</a:t>
            </a:r>
            <a:r>
              <a:rPr lang="ru-RU" b="0" i="0" u="none" baseline="0" dirty="0"/>
              <a:t> </a:t>
            </a:r>
            <a:r>
              <a:rPr lang="ru-RU" b="0" i="0" u="none" baseline="0" dirty="0" err="1"/>
              <a:t>Вехвиляйнен</a:t>
            </a:r>
            <a:r>
              <a:rPr lang="ru-RU" b="0" i="0" u="none" baseline="0" dirty="0"/>
              <a:t> (Bertel Vehviläinen), ведущий гидролог,</a:t>
            </a:r>
          </a:p>
          <a:p>
            <a:pPr rtl="0"/>
            <a:r>
              <a:rPr lang="ru-RU" b="0" i="0" u="none" baseline="0" dirty="0"/>
              <a:t>Финский институт окружающей среды (SYKE)</a:t>
            </a:r>
          </a:p>
          <a:p>
            <a:endParaRPr lang="ru-RU" dirty="0"/>
          </a:p>
          <a:p>
            <a:r>
              <a:rPr lang="ru-RU" b="0" i="0" u="none" baseline="0" dirty="0"/>
              <a:t>Семинар по передовым водохозяйственным технологиям мира, 16.06.2017, международная выставка АСТАНА ЭКСПО-2017</a:t>
            </a:r>
            <a:r>
              <a:rPr lang="ru-RU" i="1" dirty="0"/>
              <a:t/>
            </a:r>
            <a:br>
              <a:rPr lang="ru-RU" i="1" dirty="0"/>
            </a:br>
            <a:r>
              <a:rPr lang="en-US" u="sng" dirty="0">
                <a:hlinkClick r:id="rId3"/>
              </a:rPr>
              <a:t>https://youtu.be/J4VPewHbp6o</a:t>
            </a:r>
            <a:endParaRPr lang="fi-FI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7868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10072"/>
          <a:stretch>
            <a:fillRect/>
          </a:stretch>
        </p:blipFill>
        <p:spPr/>
      </p:pic>
      <p:sp>
        <p:nvSpPr>
          <p:cNvPr id="7" name="Sisällön paikkamerkki 6"/>
          <p:cNvSpPr>
            <a:spLocks noGrp="1"/>
          </p:cNvSpPr>
          <p:nvPr>
            <p:ph sz="half" idx="4294967295"/>
          </p:nvPr>
        </p:nvSpPr>
        <p:spPr>
          <a:xfrm>
            <a:off x="742646" y="3226464"/>
            <a:ext cx="3922713" cy="2982913"/>
          </a:xfrm>
        </p:spPr>
        <p:txBody>
          <a:bodyPr/>
          <a:lstStyle/>
          <a:p>
            <a:pPr algn="l" rtl="0"/>
            <a:r>
              <a:rPr lang="ru-RU" sz="1600" b="1" i="0" u="none" baseline="0" dirty="0"/>
              <a:t>SYKE — это многопрофильная исследовательская и экспертная организация</a:t>
            </a:r>
          </a:p>
          <a:p>
            <a:pPr algn="l" rtl="0"/>
            <a:r>
              <a:rPr lang="ru-RU" sz="1600" b="1" i="0" u="none" baseline="0" dirty="0"/>
              <a:t>Мы предоставляем новейшие научные знания, экологическую аналитику, информационные услуги и обучение для частных и государственных клиентов</a:t>
            </a:r>
          </a:p>
          <a:p>
            <a:endParaRPr lang="ru-RU" sz="1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003" y="7935"/>
            <a:ext cx="3391786" cy="19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iruutu 1"/>
          <p:cNvSpPr txBox="1"/>
          <p:nvPr/>
        </p:nvSpPr>
        <p:spPr>
          <a:xfrm>
            <a:off x="4885899" y="2857132"/>
            <a:ext cx="174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1600" b="1" i="0" u="none" baseline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Водный сектор</a:t>
            </a:r>
            <a:endParaRPr lang="ru-RU" sz="1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Sisällön paikkamerkki 6"/>
          <p:cNvSpPr txBox="1">
            <a:spLocks/>
          </p:cNvSpPr>
          <p:nvPr/>
        </p:nvSpPr>
        <p:spPr bwMode="auto">
          <a:xfrm>
            <a:off x="4800609" y="3230663"/>
            <a:ext cx="4350592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ru-RU" sz="1600" b="1" i="0" u="none" baseline="0" dirty="0"/>
              <a:t>Мы являемся Национальной гидрологической службой Финляндии</a:t>
            </a:r>
          </a:p>
          <a:p>
            <a:pPr algn="l" rtl="0"/>
            <a:r>
              <a:rPr lang="ru-RU" sz="1600" b="1" i="0" u="none" baseline="0" dirty="0"/>
              <a:t>Мы предлагаем:</a:t>
            </a:r>
          </a:p>
          <a:p>
            <a:pPr marL="633413" lvl="1" algn="l" rtl="0"/>
            <a:r>
              <a:rPr lang="ru-RU" sz="1600" b="1" i="0" u="none" baseline="0" dirty="0"/>
              <a:t>Услуги в области гидрологии, например прогнозирование и картирование затоплений</a:t>
            </a:r>
            <a:endParaRPr lang="ru-RU" sz="1600" b="1" dirty="0"/>
          </a:p>
          <a:p>
            <a:pPr marL="633413" lvl="1" algn="l" rtl="0"/>
            <a:r>
              <a:rPr lang="ru-RU" sz="1600" b="1" i="0" u="none" baseline="0" dirty="0"/>
              <a:t>Услуги в области качества воды</a:t>
            </a:r>
            <a:endParaRPr lang="ru-RU" sz="1600" b="1" dirty="0"/>
          </a:p>
          <a:p>
            <a:pPr marL="633413" lvl="1" algn="l" rtl="0"/>
            <a:r>
              <a:rPr lang="ru-RU" sz="1600" b="1" i="0" u="none" baseline="0" dirty="0"/>
              <a:t>Услуги по аттестации</a:t>
            </a:r>
            <a:endParaRPr lang="ru-RU" sz="1600" b="1" dirty="0"/>
          </a:p>
          <a:p>
            <a:pPr marL="633413" lvl="1" algn="l" rtl="0"/>
            <a:r>
              <a:rPr lang="ru-RU" sz="1600" b="1" i="0" u="none" baseline="0" dirty="0"/>
              <a:t>Исследование изменений климата</a:t>
            </a:r>
            <a:endParaRPr lang="ru-RU" sz="1600" b="1" dirty="0"/>
          </a:p>
          <a:p>
            <a:pPr marL="633413" lvl="1" algn="l" rtl="0"/>
            <a:r>
              <a:rPr lang="ru-RU" sz="1600" b="1" i="0" u="none" baseline="0" dirty="0"/>
              <a:t>Анализ рисков и управление ими</a:t>
            </a:r>
          </a:p>
          <a:p>
            <a:pPr marL="0" indent="0" algn="l" rtl="0">
              <a:buNone/>
            </a:pPr>
            <a:endParaRPr lang="ru-RU" sz="1800" b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18629" y="285713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1600" b="1" i="0" u="none" baseline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SYKE</a:t>
            </a:r>
            <a:endParaRPr lang="ru-RU" sz="1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62316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uora nuoliyhdysviiva 48"/>
          <p:cNvCxnSpPr/>
          <p:nvPr/>
        </p:nvCxnSpPr>
        <p:spPr>
          <a:xfrm>
            <a:off x="1596083" y="5657198"/>
            <a:ext cx="1115998" cy="0"/>
          </a:xfrm>
          <a:prstGeom prst="straightConnector1">
            <a:avLst/>
          </a:prstGeom>
          <a:ln w="793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uora nuoliyhdysviiva 61"/>
          <p:cNvCxnSpPr/>
          <p:nvPr/>
        </p:nvCxnSpPr>
        <p:spPr>
          <a:xfrm>
            <a:off x="6443403" y="5526411"/>
            <a:ext cx="402337" cy="0"/>
          </a:xfrm>
          <a:prstGeom prst="straightConnector1">
            <a:avLst/>
          </a:prstGeom>
          <a:ln w="793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H="1" flipV="1">
            <a:off x="2207313" y="5473680"/>
            <a:ext cx="1580683" cy="2"/>
          </a:xfrm>
          <a:prstGeom prst="straightConnector1">
            <a:avLst/>
          </a:prstGeom>
          <a:ln w="793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0" name="Suora nuoliyhdysviiva 159"/>
          <p:cNvCxnSpPr>
            <a:stCxn id="94" idx="3"/>
          </p:cNvCxnSpPr>
          <p:nvPr/>
        </p:nvCxnSpPr>
        <p:spPr>
          <a:xfrm>
            <a:off x="6420793" y="6332969"/>
            <a:ext cx="395913" cy="4186"/>
          </a:xfrm>
          <a:prstGeom prst="straightConnector1">
            <a:avLst/>
          </a:prstGeom>
          <a:ln w="793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Pyöristetty suorakulmio 8">
            <a:hlinkClick r:id="rId3" action="ppaction://hlinksldjump"/>
          </p:cNvPr>
          <p:cNvSpPr/>
          <p:nvPr/>
        </p:nvSpPr>
        <p:spPr>
          <a:xfrm>
            <a:off x="3475267" y="1028474"/>
            <a:ext cx="1877286" cy="436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Наблюдения (погода, гидрология, питательные вещества)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yöristetty suorakulmio 46">
            <a:hlinkClick r:id="" action="ppaction://noaction"/>
          </p:cNvPr>
          <p:cNvSpPr/>
          <p:nvPr/>
        </p:nvSpPr>
        <p:spPr>
          <a:xfrm>
            <a:off x="487251" y="1028473"/>
            <a:ext cx="1511529" cy="4364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Прогнозы погоды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Suora nuoliyhdysviiva 157"/>
          <p:cNvCxnSpPr/>
          <p:nvPr/>
        </p:nvCxnSpPr>
        <p:spPr>
          <a:xfrm flipV="1">
            <a:off x="9684441" y="3106741"/>
            <a:ext cx="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tsikko 3"/>
          <p:cNvSpPr txBox="1">
            <a:spLocks/>
          </p:cNvSpPr>
          <p:nvPr/>
        </p:nvSpPr>
        <p:spPr>
          <a:xfrm>
            <a:off x="63327" y="0"/>
            <a:ext cx="8924476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</a:pPr>
            <a:r>
              <a:rPr lang="ru-RU" sz="1800" b="0" i="0" u="none" baseline="0">
                <a:solidFill>
                  <a:srgbClr val="FFFFFF"/>
                </a:solidFill>
              </a:rPr>
              <a:t>Интеграция знаний о погоде, климате, количестве и качестве воды для оказания гидрологических услуг</a:t>
            </a: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38" name="Pyöristetty suorakulmio 37">
            <a:hlinkClick r:id="rId4" action="ppaction://hlinksldjump"/>
          </p:cNvPr>
          <p:cNvSpPr/>
          <p:nvPr/>
        </p:nvSpPr>
        <p:spPr>
          <a:xfrm>
            <a:off x="5833533" y="3793011"/>
            <a:ext cx="1945206" cy="700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Биогенная нагрузка и транспорт вредных веществ: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и мониторинг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yöristetty suorakulmio 54">
            <a:hlinkClick r:id="" action="ppaction://noaction"/>
          </p:cNvPr>
          <p:cNvSpPr/>
          <p:nvPr/>
        </p:nvSpPr>
        <p:spPr>
          <a:xfrm>
            <a:off x="4774977" y="3793011"/>
            <a:ext cx="1058556" cy="715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точности прогнозов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yöristetty suorakulmio 64"/>
          <p:cNvSpPr/>
          <p:nvPr/>
        </p:nvSpPr>
        <p:spPr>
          <a:xfrm>
            <a:off x="6911956" y="4936751"/>
            <a:ext cx="1631059" cy="17881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1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Населенные пункты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Спасательные службы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Регуляторы водоемов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Консультанты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Водоканалы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</a:p>
        </p:txBody>
      </p:sp>
      <p:sp>
        <p:nvSpPr>
          <p:cNvPr id="56" name="Pyöristetty suorakulmio 55">
            <a:hlinkClick r:id="" action="ppaction://noaction"/>
          </p:cNvPr>
          <p:cNvSpPr/>
          <p:nvPr/>
        </p:nvSpPr>
        <p:spPr>
          <a:xfrm>
            <a:off x="7778738" y="3793012"/>
            <a:ext cx="1209065" cy="700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Смоделированные данные по районам, где не ведутся наблюдения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yöristetty suorakulmio 47">
            <a:hlinkClick r:id="" action="ppaction://noaction"/>
          </p:cNvPr>
          <p:cNvSpPr/>
          <p:nvPr/>
        </p:nvSpPr>
        <p:spPr>
          <a:xfrm>
            <a:off x="1998780" y="1018397"/>
            <a:ext cx="1476487" cy="436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Метеолокатор</a:t>
            </a:r>
          </a:p>
        </p:txBody>
      </p:sp>
      <p:sp>
        <p:nvSpPr>
          <p:cNvPr id="51" name="Pyöristetty suorakulmio 50">
            <a:hlinkClick r:id="" action="ppaction://noaction"/>
          </p:cNvPr>
          <p:cNvSpPr/>
          <p:nvPr/>
        </p:nvSpPr>
        <p:spPr>
          <a:xfrm>
            <a:off x="2290813" y="3777385"/>
            <a:ext cx="1116530" cy="700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Прогнозы и карты в реальном времени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yöristetty suorakulmio 41">
            <a:hlinkClick r:id="" action="ppaction://noaction"/>
          </p:cNvPr>
          <p:cNvSpPr/>
          <p:nvPr/>
        </p:nvSpPr>
        <p:spPr>
          <a:xfrm>
            <a:off x="3407343" y="3777385"/>
            <a:ext cx="902190" cy="700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оповещение о паводках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yöristetty suorakulmio 20">
            <a:hlinkClick r:id="" action="ppaction://noaction"/>
          </p:cNvPr>
          <p:cNvSpPr/>
          <p:nvPr/>
        </p:nvSpPr>
        <p:spPr>
          <a:xfrm>
            <a:off x="7113127" y="1018398"/>
            <a:ext cx="1429888" cy="4364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Спутниковые данные о снежном покрове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yöristetty suorakulmio 43"/>
          <p:cNvSpPr/>
          <p:nvPr/>
        </p:nvSpPr>
        <p:spPr>
          <a:xfrm>
            <a:off x="2737023" y="5135876"/>
            <a:ext cx="3683770" cy="7810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numCol="1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экологические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органы, спасательные службы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регуляторы водоемов</a:t>
            </a:r>
            <a:endParaRPr lang="ru-RU" sz="1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yöristetty suorakulmio 87">
            <a:hlinkClick r:id="" action="ppaction://noaction"/>
          </p:cNvPr>
          <p:cNvSpPr/>
          <p:nvPr/>
        </p:nvSpPr>
        <p:spPr>
          <a:xfrm>
            <a:off x="4799225" y="5221985"/>
            <a:ext cx="1558430" cy="6088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Оперативные решения по регулированию водоемов и </a:t>
            </a:r>
            <a:r>
              <a:rPr lang="ru-RU" sz="900" b="1" i="0" u="non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противопаводковые</a:t>
            </a:r>
            <a:r>
              <a:rPr lang="ru-RU" sz="9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</a:t>
            </a:r>
            <a:endParaRPr lang="ru-RU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uora nuoliyhdysviiva 62"/>
          <p:cNvCxnSpPr/>
          <p:nvPr/>
        </p:nvCxnSpPr>
        <p:spPr>
          <a:xfrm flipV="1">
            <a:off x="2290813" y="6328782"/>
            <a:ext cx="421268" cy="4186"/>
          </a:xfrm>
          <a:prstGeom prst="straightConnector1">
            <a:avLst/>
          </a:prstGeom>
          <a:ln w="79375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Pyöristetty suorakulmio 65">
            <a:hlinkClick r:id="" action="ppaction://noaction"/>
          </p:cNvPr>
          <p:cNvSpPr/>
          <p:nvPr/>
        </p:nvSpPr>
        <p:spPr>
          <a:xfrm>
            <a:off x="847790" y="5118398"/>
            <a:ext cx="1359523" cy="14490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1" rtlCol="0" anchor="t" anchorCtr="1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</a:t>
            </a:r>
            <a:r>
              <a:rPr lang="ru-RU" sz="1000" b="1" i="0" u="non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противопаводковой</a:t>
            </a:r>
            <a:r>
              <a:rPr lang="ru-RU" sz="1000" b="1" i="0" u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защиты</a:t>
            </a:r>
          </a:p>
        </p:txBody>
      </p:sp>
      <p:sp>
        <p:nvSpPr>
          <p:cNvPr id="94" name="Pyöristetty suorakulmio 93">
            <a:hlinkClick r:id="" action="ppaction://noaction"/>
          </p:cNvPr>
          <p:cNvSpPr/>
          <p:nvPr/>
        </p:nvSpPr>
        <p:spPr>
          <a:xfrm>
            <a:off x="2795272" y="6098525"/>
            <a:ext cx="3625521" cy="468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Неавтоматическое оповещение о паводках и ситуации с водой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yöristetty suorakulmio 63">
            <a:hlinkClick r:id="" action="ppaction://noaction"/>
          </p:cNvPr>
          <p:cNvSpPr/>
          <p:nvPr/>
        </p:nvSpPr>
        <p:spPr>
          <a:xfrm>
            <a:off x="5352553" y="1028474"/>
            <a:ext cx="1760574" cy="446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наблюдений из соседних стран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yöristetty suorakulmio 76">
            <a:hlinkClick r:id="" action="ppaction://noaction"/>
          </p:cNvPr>
          <p:cNvSpPr/>
          <p:nvPr/>
        </p:nvSpPr>
        <p:spPr>
          <a:xfrm>
            <a:off x="1630290" y="3785230"/>
            <a:ext cx="660523" cy="7078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дамб и плотин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i 33">
            <a:hlinkClick r:id="rId5" action="ppaction://hlinksldjump"/>
          </p:cNvPr>
          <p:cNvSpPr/>
          <p:nvPr/>
        </p:nvSpPr>
        <p:spPr>
          <a:xfrm>
            <a:off x="2523176" y="2117612"/>
            <a:ext cx="3920227" cy="11334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FFFFFF"/>
                </a:solidFill>
                <a:latin typeface="Calibri" pitchFamily="34" charset="0"/>
              </a:rPr>
              <a:t>СИСТЕМА МОДЕЛИРОВАНИЯ И ПРОГНОЗИРОВАНИЯ ВОДОСБОРА (WSFS)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FFFFFF"/>
                </a:solidFill>
                <a:latin typeface="Calibri" pitchFamily="34" charset="0"/>
              </a:rPr>
              <a:t>WSFS-VEMALA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FFFFFF"/>
                </a:solidFill>
                <a:latin typeface="Calibri" pitchFamily="34" charset="0"/>
              </a:rPr>
              <a:t>SYKE</a:t>
            </a:r>
          </a:p>
        </p:txBody>
      </p:sp>
      <p:sp>
        <p:nvSpPr>
          <p:cNvPr id="82" name="Tekstiruutu 81"/>
          <p:cNvSpPr txBox="1"/>
          <p:nvPr/>
        </p:nvSpPr>
        <p:spPr>
          <a:xfrm rot="16200000">
            <a:off x="-705857" y="1185054"/>
            <a:ext cx="190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1400" b="0" i="0" u="none" baseline="0"/>
              <a:t>ВХОДНЫЕ ДАННЫЕ</a:t>
            </a:r>
            <a:endParaRPr lang="ru-RU" sz="1400" dirty="0"/>
          </a:p>
        </p:txBody>
      </p:sp>
      <p:sp>
        <p:nvSpPr>
          <p:cNvPr id="100" name="Tekstiruutu 99"/>
          <p:cNvSpPr txBox="1"/>
          <p:nvPr/>
        </p:nvSpPr>
        <p:spPr>
          <a:xfrm rot="16200000">
            <a:off x="-732136" y="3583804"/>
            <a:ext cx="210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0" i="0" u="none" baseline="0" dirty="0"/>
              <a:t>ВЫХОДНЫЕ ДАННЫЕ</a:t>
            </a:r>
            <a:endParaRPr lang="ru-RU" sz="1400" dirty="0"/>
          </a:p>
        </p:txBody>
      </p:sp>
      <p:sp>
        <p:nvSpPr>
          <p:cNvPr id="103" name="Tekstiruutu 102"/>
          <p:cNvSpPr txBox="1"/>
          <p:nvPr/>
        </p:nvSpPr>
        <p:spPr>
          <a:xfrm rot="16200000">
            <a:off x="-443591" y="5676941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1400" b="0" i="0" u="none" baseline="0"/>
              <a:t>ПОТРЕБИТЕЛИ</a:t>
            </a:r>
            <a:endParaRPr lang="ru-RU" sz="1400" dirty="0"/>
          </a:p>
        </p:txBody>
      </p:sp>
      <p:sp>
        <p:nvSpPr>
          <p:cNvPr id="57" name="Pyöristetty suorakulmio 56">
            <a:hlinkClick r:id="" action="ppaction://noaction"/>
          </p:cNvPr>
          <p:cNvSpPr/>
          <p:nvPr/>
        </p:nvSpPr>
        <p:spPr>
          <a:xfrm>
            <a:off x="538469" y="3793012"/>
            <a:ext cx="1091821" cy="700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изменений климата и адаптация к ним</a:t>
            </a: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uoli oikealle 6"/>
          <p:cNvSpPr/>
          <p:nvPr/>
        </p:nvSpPr>
        <p:spPr>
          <a:xfrm rot="5400000">
            <a:off x="4257087" y="646189"/>
            <a:ext cx="489203" cy="2358153"/>
          </a:xfrm>
          <a:prstGeom prst="rightArrow">
            <a:avLst/>
          </a:prstGeom>
          <a:solidFill>
            <a:schemeClr val="accent4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/>
          </a:p>
        </p:txBody>
      </p:sp>
      <p:sp>
        <p:nvSpPr>
          <p:cNvPr id="68" name="Nuoli oikealle 67"/>
          <p:cNvSpPr/>
          <p:nvPr/>
        </p:nvSpPr>
        <p:spPr>
          <a:xfrm rot="5400000">
            <a:off x="4238688" y="3611955"/>
            <a:ext cx="489203" cy="2358153"/>
          </a:xfrm>
          <a:prstGeom prst="rightArrow">
            <a:avLst/>
          </a:prstGeom>
          <a:solidFill>
            <a:schemeClr val="accent4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/>
          </a:p>
        </p:txBody>
      </p:sp>
      <p:sp>
        <p:nvSpPr>
          <p:cNvPr id="70" name="Nuoli oikealle 69"/>
          <p:cNvSpPr/>
          <p:nvPr/>
        </p:nvSpPr>
        <p:spPr>
          <a:xfrm rot="5400000">
            <a:off x="4238688" y="2369334"/>
            <a:ext cx="489203" cy="2358153"/>
          </a:xfrm>
          <a:prstGeom prst="rightArrow">
            <a:avLst/>
          </a:prstGeom>
          <a:solidFill>
            <a:schemeClr val="accent4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/>
          </a:p>
        </p:txBody>
      </p:sp>
      <p:sp>
        <p:nvSpPr>
          <p:cNvPr id="41" name="Pyöristetty suorakulmio 40">
            <a:hlinkClick r:id="" action="ppaction://noaction"/>
          </p:cNvPr>
          <p:cNvSpPr/>
          <p:nvPr/>
        </p:nvSpPr>
        <p:spPr>
          <a:xfrm>
            <a:off x="1008697" y="5869592"/>
            <a:ext cx="1037707" cy="622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мониторинг СМИ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91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37969"/>
            <a:ext cx="12058758" cy="7839075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41545"/>
            <a:ext cx="12058758" cy="7839075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37968"/>
            <a:ext cx="12058758" cy="7839075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5" y="1041545"/>
            <a:ext cx="12058758" cy="7839075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5" y="1041545"/>
            <a:ext cx="12058758" cy="7839075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41545"/>
            <a:ext cx="12058758" cy="7839075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41545"/>
            <a:ext cx="12058758" cy="7839075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37967"/>
            <a:ext cx="12058758" cy="7839075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7" y="1041546"/>
            <a:ext cx="12058758" cy="7839074"/>
          </a:xfrm>
          <a:prstGeom prst="rect">
            <a:avLst/>
          </a:prstGeom>
        </p:spPr>
      </p:pic>
      <p:sp>
        <p:nvSpPr>
          <p:cNvPr id="18" name="Suorakulmio 17"/>
          <p:cNvSpPr/>
          <p:nvPr/>
        </p:nvSpPr>
        <p:spPr>
          <a:xfrm>
            <a:off x="2292824" y="1037967"/>
            <a:ext cx="3575713" cy="6618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4342B02-74FC-4320-A08D-C58DA89F77A2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4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343942" y="1041546"/>
            <a:ext cx="3713198" cy="409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Уровень воды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Сброс вод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Риск ледяных заторов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Таяние льда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Биогенная нагрузка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Испарение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Снег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Наземный сток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Грунтовые воды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Почвенная влага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r>
              <a:rPr lang="ru-RU" sz="1800" b="0" i="0" u="none" baseline="0">
                <a:solidFill>
                  <a:srgbClr val="000000"/>
                </a:solidFill>
              </a:rPr>
              <a:t>Ситуация в гидроэнергетике</a:t>
            </a:r>
            <a:endParaRPr lang="ru-RU" sz="1800" dirty="0">
              <a:solidFill>
                <a:srgbClr val="00000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48A5E1"/>
              </a:buClr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7" y="0"/>
            <a:ext cx="3275463" cy="25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0" y="4804013"/>
            <a:ext cx="4162283" cy="205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Suorakulmio 28"/>
          <p:cNvSpPr/>
          <p:nvPr/>
        </p:nvSpPr>
        <p:spPr>
          <a:xfrm>
            <a:off x="5730922" y="609304"/>
            <a:ext cx="275230" cy="182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119400" y="61687"/>
            <a:ext cx="5374533" cy="1460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</a:pPr>
            <a:r>
              <a:rPr lang="ru-RU" b="0" i="0" u="none" baseline="0" dirty="0"/>
              <a:t>Прогнозы и карты в реальном времени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11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summaava liitoskohta 6"/>
          <p:cNvSpPr/>
          <p:nvPr/>
        </p:nvSpPr>
        <p:spPr>
          <a:xfrm>
            <a:off x="5579088" y="4311272"/>
            <a:ext cx="540513" cy="523048"/>
          </a:xfrm>
          <a:prstGeom prst="flowChartSummingJunctio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1400"/>
          </a:p>
        </p:txBody>
      </p:sp>
      <p:sp>
        <p:nvSpPr>
          <p:cNvPr id="8" name="Nuoli oikealle 7"/>
          <p:cNvSpPr/>
          <p:nvPr/>
        </p:nvSpPr>
        <p:spPr>
          <a:xfrm>
            <a:off x="6195801" y="3577433"/>
            <a:ext cx="2948199" cy="1990725"/>
          </a:xfrm>
          <a:prstGeom prst="rightArrow">
            <a:avLst>
              <a:gd name="adj1" fmla="val 72453"/>
              <a:gd name="adj2" fmla="val 34447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0" rtlCol="0" anchor="ctr"/>
          <a:lstStyle/>
          <a:p>
            <a:pPr algn="l" rtl="0"/>
            <a:endParaRPr lang="ru-RU" sz="105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" y="2247089"/>
            <a:ext cx="35909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oli oikealle 4"/>
          <p:cNvSpPr/>
          <p:nvPr/>
        </p:nvSpPr>
        <p:spPr>
          <a:xfrm>
            <a:off x="3651254" y="3400051"/>
            <a:ext cx="2086204" cy="1146651"/>
          </a:xfrm>
          <a:prstGeom prst="rightArrow">
            <a:avLst>
              <a:gd name="adj1" fmla="val 56304"/>
              <a:gd name="adj2" fmla="val 45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b="0" i="0" u="none" baseline="0" dirty="0">
                <a:solidFill>
                  <a:schemeClr val="tx1"/>
                </a:solidFill>
              </a:rPr>
              <a:t>Прогнозирование паводков и оповещение о них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Pyöristetty kuvaselitesuorakulmio 2"/>
          <p:cNvSpPr/>
          <p:nvPr/>
        </p:nvSpPr>
        <p:spPr>
          <a:xfrm>
            <a:off x="3627795" y="2268780"/>
            <a:ext cx="3494063" cy="806536"/>
          </a:xfrm>
          <a:prstGeom prst="wedgeRoundRectCallout">
            <a:avLst>
              <a:gd name="adj1" fmla="val -52862"/>
              <a:gd name="adj2" fmla="val 895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Aft>
                <a:spcPts val="0"/>
              </a:spcAft>
            </a:pPr>
            <a:r>
              <a:rPr lang="ru-RU" sz="105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ВНИМАНИЕ: прогнозируемый уровень воды превышает предельный паводковый уровень (77,45 м), что вызовет затопление зоны площадью 0,5 км</a:t>
            </a:r>
            <a:r>
              <a:rPr lang="ru-RU" sz="1050" b="0" i="0" u="none" baseline="30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ru-RU" sz="105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где проживают 50 человек, и нанесение ущерба торговому центру </a:t>
            </a:r>
            <a:r>
              <a:rPr lang="ru-RU" sz="105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Citymarket</a:t>
            </a:r>
            <a:r>
              <a:rPr lang="ru-RU" sz="105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Sisällön paikkamerkki 1"/>
          <p:cNvSpPr>
            <a:spLocks noGrp="1"/>
          </p:cNvSpPr>
          <p:nvPr>
            <p:ph idx="1"/>
          </p:nvPr>
        </p:nvSpPr>
        <p:spPr>
          <a:xfrm>
            <a:off x="928886" y="1146174"/>
            <a:ext cx="7757914" cy="1214890"/>
          </a:xfrm>
        </p:spPr>
        <p:txBody>
          <a:bodyPr/>
          <a:lstStyle/>
          <a:p>
            <a:pPr marL="342900" algn="l" rtl="0"/>
            <a:r>
              <a:rPr lang="ru-RU" sz="1600" b="0" i="0" u="none" baseline="0" dirty="0"/>
              <a:t>Прогнозы и оповещения по более чем 600 рекам и озерам в Финляндии</a:t>
            </a:r>
          </a:p>
          <a:p>
            <a:pPr marL="342900" algn="l" rtl="0"/>
            <a:r>
              <a:rPr lang="ru-RU" sz="1600" b="0" i="0" u="none" baseline="0" dirty="0"/>
              <a:t>Полностью функциональная, автоматическая система, работающая в реальном времени</a:t>
            </a:r>
            <a:endParaRPr lang="ru-RU" sz="1600" dirty="0"/>
          </a:p>
          <a:p>
            <a:pPr marL="0" indent="0" algn="l" rtl="0">
              <a:buNone/>
            </a:pPr>
            <a:endParaRPr lang="ru-RU" sz="1400" dirty="0"/>
          </a:p>
        </p:txBody>
      </p:sp>
      <p:sp>
        <p:nvSpPr>
          <p:cNvPr id="15" name="Otsikko 3"/>
          <p:cNvSpPr>
            <a:spLocks noGrp="1"/>
          </p:cNvSpPr>
          <p:nvPr>
            <p:ph type="title"/>
          </p:nvPr>
        </p:nvSpPr>
        <p:spPr>
          <a:xfrm>
            <a:off x="1403350" y="19457"/>
            <a:ext cx="7283450" cy="1143000"/>
          </a:xfrm>
        </p:spPr>
        <p:txBody>
          <a:bodyPr/>
          <a:lstStyle/>
          <a:p>
            <a:pPr algn="l" rtl="0"/>
            <a:r>
              <a:rPr lang="ru-RU" sz="1800" b="0" i="0" u="none" baseline="0"/>
              <a:t>Национальная система прогнозирования затоплений и раннего предупреждения о них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815"/>
            <a:ext cx="3627795" cy="22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uoli oikealle 10"/>
          <p:cNvSpPr/>
          <p:nvPr/>
        </p:nvSpPr>
        <p:spPr>
          <a:xfrm>
            <a:off x="3658419" y="4572796"/>
            <a:ext cx="2086204" cy="1146651"/>
          </a:xfrm>
          <a:prstGeom prst="rightArrow">
            <a:avLst>
              <a:gd name="adj1" fmla="val 56304"/>
              <a:gd name="adj2" fmla="val 45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b="0" i="0" u="none" baseline="0">
                <a:solidFill>
                  <a:schemeClr val="tx1"/>
                </a:solidFill>
              </a:rPr>
              <a:t>Карты рисков затопления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119601" y="3888830"/>
            <a:ext cx="267197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АВТОМАТИЧЕСКОЕ ОПОВЕЩЕНИЕ В ЗАВИСИМОСТИ ОТ ПРЕДПОЛАГАЕМЫХ ПОСЛЕДСТВИЙ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050" dirty="0"/>
              <a:t>Анализ последствий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050" dirty="0"/>
              <a:t>Принятие решений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050" dirty="0"/>
              <a:t>Меры по уменьшению ущерба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86909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4377088" y="4823054"/>
            <a:ext cx="2145632" cy="153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/>
          </a:p>
        </p:txBody>
      </p:sp>
      <p:sp>
        <p:nvSpPr>
          <p:cNvPr id="2" name="Nuoli oikealle 1"/>
          <p:cNvSpPr/>
          <p:nvPr/>
        </p:nvSpPr>
        <p:spPr>
          <a:xfrm>
            <a:off x="4313766" y="2521258"/>
            <a:ext cx="1804416" cy="145578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/>
          </a:p>
        </p:txBody>
      </p:sp>
      <p:sp>
        <p:nvSpPr>
          <p:cNvPr id="26" name="Double Wave 25"/>
          <p:cNvSpPr/>
          <p:nvPr/>
        </p:nvSpPr>
        <p:spPr>
          <a:xfrm>
            <a:off x="6404186" y="3034083"/>
            <a:ext cx="1958579" cy="1059837"/>
          </a:xfrm>
          <a:custGeom>
            <a:avLst/>
            <a:gdLst>
              <a:gd name="connsiteX0" fmla="*/ 0 w 2541129"/>
              <a:gd name="connsiteY0" fmla="*/ 89297 h 1428750"/>
              <a:gd name="connsiteX1" fmla="*/ 1270565 w 2541129"/>
              <a:gd name="connsiteY1" fmla="*/ 89297 h 1428750"/>
              <a:gd name="connsiteX2" fmla="*/ 2541129 w 2541129"/>
              <a:gd name="connsiteY2" fmla="*/ 89297 h 1428750"/>
              <a:gd name="connsiteX3" fmla="*/ 2541129 w 2541129"/>
              <a:gd name="connsiteY3" fmla="*/ 1339453 h 1428750"/>
              <a:gd name="connsiteX4" fmla="*/ 1270565 w 2541129"/>
              <a:gd name="connsiteY4" fmla="*/ 1339453 h 1428750"/>
              <a:gd name="connsiteX5" fmla="*/ 0 w 2541129"/>
              <a:gd name="connsiteY5" fmla="*/ 1339453 h 1428750"/>
              <a:gd name="connsiteX6" fmla="*/ 0 w 2541129"/>
              <a:gd name="connsiteY6" fmla="*/ 89297 h 1428750"/>
              <a:gd name="connsiteX0" fmla="*/ 0 w 2541129"/>
              <a:gd name="connsiteY0" fmla="*/ 85926 h 1406792"/>
              <a:gd name="connsiteX1" fmla="*/ 1270565 w 2541129"/>
              <a:gd name="connsiteY1" fmla="*/ 85926 h 1406792"/>
              <a:gd name="connsiteX2" fmla="*/ 2541129 w 2541129"/>
              <a:gd name="connsiteY2" fmla="*/ 85926 h 1406792"/>
              <a:gd name="connsiteX3" fmla="*/ 2541129 w 2541129"/>
              <a:gd name="connsiteY3" fmla="*/ 1336082 h 1406792"/>
              <a:gd name="connsiteX4" fmla="*/ 1280090 w 2541129"/>
              <a:gd name="connsiteY4" fmla="*/ 1174157 h 1406792"/>
              <a:gd name="connsiteX5" fmla="*/ 0 w 2541129"/>
              <a:gd name="connsiteY5" fmla="*/ 1336082 h 1406792"/>
              <a:gd name="connsiteX6" fmla="*/ 0 w 2541129"/>
              <a:gd name="connsiteY6" fmla="*/ 85926 h 1406792"/>
              <a:gd name="connsiteX0" fmla="*/ 0 w 2541129"/>
              <a:gd name="connsiteY0" fmla="*/ 85926 h 1336082"/>
              <a:gd name="connsiteX1" fmla="*/ 1270565 w 2541129"/>
              <a:gd name="connsiteY1" fmla="*/ 85926 h 1336082"/>
              <a:gd name="connsiteX2" fmla="*/ 2541129 w 2541129"/>
              <a:gd name="connsiteY2" fmla="*/ 85926 h 1336082"/>
              <a:gd name="connsiteX3" fmla="*/ 2541129 w 2541129"/>
              <a:gd name="connsiteY3" fmla="*/ 1088432 h 1336082"/>
              <a:gd name="connsiteX4" fmla="*/ 1280090 w 2541129"/>
              <a:gd name="connsiteY4" fmla="*/ 1174157 h 1336082"/>
              <a:gd name="connsiteX5" fmla="*/ 0 w 2541129"/>
              <a:gd name="connsiteY5" fmla="*/ 1336082 h 1336082"/>
              <a:gd name="connsiteX6" fmla="*/ 0 w 2541129"/>
              <a:gd name="connsiteY6" fmla="*/ 85926 h 1336082"/>
              <a:gd name="connsiteX0" fmla="*/ 0 w 2541129"/>
              <a:gd name="connsiteY0" fmla="*/ 85926 h 1336082"/>
              <a:gd name="connsiteX1" fmla="*/ 1270565 w 2541129"/>
              <a:gd name="connsiteY1" fmla="*/ 85926 h 1336082"/>
              <a:gd name="connsiteX2" fmla="*/ 2541129 w 2541129"/>
              <a:gd name="connsiteY2" fmla="*/ 85926 h 1336082"/>
              <a:gd name="connsiteX3" fmla="*/ 2541129 w 2541129"/>
              <a:gd name="connsiteY3" fmla="*/ 1088432 h 1336082"/>
              <a:gd name="connsiteX4" fmla="*/ 1280090 w 2541129"/>
              <a:gd name="connsiteY4" fmla="*/ 1174157 h 1336082"/>
              <a:gd name="connsiteX5" fmla="*/ 0 w 2541129"/>
              <a:gd name="connsiteY5" fmla="*/ 1336082 h 1336082"/>
              <a:gd name="connsiteX6" fmla="*/ 0 w 2541129"/>
              <a:gd name="connsiteY6" fmla="*/ 85926 h 1336082"/>
              <a:gd name="connsiteX0" fmla="*/ 0 w 2541129"/>
              <a:gd name="connsiteY0" fmla="*/ 85926 h 1355638"/>
              <a:gd name="connsiteX1" fmla="*/ 1270565 w 2541129"/>
              <a:gd name="connsiteY1" fmla="*/ 85926 h 1355638"/>
              <a:gd name="connsiteX2" fmla="*/ 2541129 w 2541129"/>
              <a:gd name="connsiteY2" fmla="*/ 85926 h 1355638"/>
              <a:gd name="connsiteX3" fmla="*/ 2541129 w 2541129"/>
              <a:gd name="connsiteY3" fmla="*/ 1088432 h 1355638"/>
              <a:gd name="connsiteX4" fmla="*/ 1280090 w 2541129"/>
              <a:gd name="connsiteY4" fmla="*/ 1259882 h 1355638"/>
              <a:gd name="connsiteX5" fmla="*/ 0 w 2541129"/>
              <a:gd name="connsiteY5" fmla="*/ 1336082 h 1355638"/>
              <a:gd name="connsiteX6" fmla="*/ 0 w 2541129"/>
              <a:gd name="connsiteY6" fmla="*/ 85926 h 1355638"/>
              <a:gd name="connsiteX0" fmla="*/ 0 w 2541129"/>
              <a:gd name="connsiteY0" fmla="*/ 85926 h 1334458"/>
              <a:gd name="connsiteX1" fmla="*/ 1270565 w 2541129"/>
              <a:gd name="connsiteY1" fmla="*/ 85926 h 1334458"/>
              <a:gd name="connsiteX2" fmla="*/ 2541129 w 2541129"/>
              <a:gd name="connsiteY2" fmla="*/ 85926 h 1334458"/>
              <a:gd name="connsiteX3" fmla="*/ 2541129 w 2541129"/>
              <a:gd name="connsiteY3" fmla="*/ 1088432 h 1334458"/>
              <a:gd name="connsiteX4" fmla="*/ 1280090 w 2541129"/>
              <a:gd name="connsiteY4" fmla="*/ 1259882 h 1334458"/>
              <a:gd name="connsiteX5" fmla="*/ 9525 w 2541129"/>
              <a:gd name="connsiteY5" fmla="*/ 1145582 h 1334458"/>
              <a:gd name="connsiteX6" fmla="*/ 0 w 2541129"/>
              <a:gd name="connsiteY6" fmla="*/ 85926 h 1334458"/>
              <a:gd name="connsiteX0" fmla="*/ 0 w 2541129"/>
              <a:gd name="connsiteY0" fmla="*/ 85926 h 1361903"/>
              <a:gd name="connsiteX1" fmla="*/ 1270565 w 2541129"/>
              <a:gd name="connsiteY1" fmla="*/ 85926 h 1361903"/>
              <a:gd name="connsiteX2" fmla="*/ 2541129 w 2541129"/>
              <a:gd name="connsiteY2" fmla="*/ 85926 h 1361903"/>
              <a:gd name="connsiteX3" fmla="*/ 2541129 w 2541129"/>
              <a:gd name="connsiteY3" fmla="*/ 1088432 h 1361903"/>
              <a:gd name="connsiteX4" fmla="*/ 1280090 w 2541129"/>
              <a:gd name="connsiteY4" fmla="*/ 1259882 h 1361903"/>
              <a:gd name="connsiteX5" fmla="*/ 9525 w 2541129"/>
              <a:gd name="connsiteY5" fmla="*/ 1145582 h 1361903"/>
              <a:gd name="connsiteX6" fmla="*/ 0 w 2541129"/>
              <a:gd name="connsiteY6" fmla="*/ 85926 h 1361903"/>
              <a:gd name="connsiteX0" fmla="*/ 0 w 2541129"/>
              <a:gd name="connsiteY0" fmla="*/ 85926 h 1247712"/>
              <a:gd name="connsiteX1" fmla="*/ 1270565 w 2541129"/>
              <a:gd name="connsiteY1" fmla="*/ 85926 h 1247712"/>
              <a:gd name="connsiteX2" fmla="*/ 2541129 w 2541129"/>
              <a:gd name="connsiteY2" fmla="*/ 85926 h 1247712"/>
              <a:gd name="connsiteX3" fmla="*/ 2541129 w 2541129"/>
              <a:gd name="connsiteY3" fmla="*/ 1088432 h 1247712"/>
              <a:gd name="connsiteX4" fmla="*/ 1137215 w 2541129"/>
              <a:gd name="connsiteY4" fmla="*/ 1117007 h 1247712"/>
              <a:gd name="connsiteX5" fmla="*/ 9525 w 2541129"/>
              <a:gd name="connsiteY5" fmla="*/ 1145582 h 1247712"/>
              <a:gd name="connsiteX6" fmla="*/ 0 w 2541129"/>
              <a:gd name="connsiteY6" fmla="*/ 85926 h 1247712"/>
              <a:gd name="connsiteX0" fmla="*/ 0 w 2541129"/>
              <a:gd name="connsiteY0" fmla="*/ 85926 h 1247712"/>
              <a:gd name="connsiteX1" fmla="*/ 1270565 w 2541129"/>
              <a:gd name="connsiteY1" fmla="*/ 85926 h 1247712"/>
              <a:gd name="connsiteX2" fmla="*/ 2541129 w 2541129"/>
              <a:gd name="connsiteY2" fmla="*/ 85926 h 1247712"/>
              <a:gd name="connsiteX3" fmla="*/ 2541129 w 2541129"/>
              <a:gd name="connsiteY3" fmla="*/ 1088432 h 1247712"/>
              <a:gd name="connsiteX4" fmla="*/ 1137215 w 2541129"/>
              <a:gd name="connsiteY4" fmla="*/ 1117007 h 1247712"/>
              <a:gd name="connsiteX5" fmla="*/ 9525 w 2541129"/>
              <a:gd name="connsiteY5" fmla="*/ 1145582 h 1247712"/>
              <a:gd name="connsiteX6" fmla="*/ 0 w 2541129"/>
              <a:gd name="connsiteY6" fmla="*/ 85926 h 1247712"/>
              <a:gd name="connsiteX0" fmla="*/ 0 w 2541129"/>
              <a:gd name="connsiteY0" fmla="*/ 85926 h 1145582"/>
              <a:gd name="connsiteX1" fmla="*/ 1270565 w 2541129"/>
              <a:gd name="connsiteY1" fmla="*/ 85926 h 1145582"/>
              <a:gd name="connsiteX2" fmla="*/ 2541129 w 2541129"/>
              <a:gd name="connsiteY2" fmla="*/ 85926 h 1145582"/>
              <a:gd name="connsiteX3" fmla="*/ 2541129 w 2541129"/>
              <a:gd name="connsiteY3" fmla="*/ 1088432 h 1145582"/>
              <a:gd name="connsiteX4" fmla="*/ 1137215 w 2541129"/>
              <a:gd name="connsiteY4" fmla="*/ 1117007 h 1145582"/>
              <a:gd name="connsiteX5" fmla="*/ 9525 w 2541129"/>
              <a:gd name="connsiteY5" fmla="*/ 1145582 h 1145582"/>
              <a:gd name="connsiteX6" fmla="*/ 0 w 2541129"/>
              <a:gd name="connsiteY6" fmla="*/ 85926 h 1145582"/>
              <a:gd name="connsiteX0" fmla="*/ 0 w 2541129"/>
              <a:gd name="connsiteY0" fmla="*/ 85926 h 1145582"/>
              <a:gd name="connsiteX1" fmla="*/ 1270565 w 2541129"/>
              <a:gd name="connsiteY1" fmla="*/ 85926 h 1145582"/>
              <a:gd name="connsiteX2" fmla="*/ 2541129 w 2541129"/>
              <a:gd name="connsiteY2" fmla="*/ 85926 h 1145582"/>
              <a:gd name="connsiteX3" fmla="*/ 2541129 w 2541129"/>
              <a:gd name="connsiteY3" fmla="*/ 1088432 h 1145582"/>
              <a:gd name="connsiteX4" fmla="*/ 1137215 w 2541129"/>
              <a:gd name="connsiteY4" fmla="*/ 1117007 h 1145582"/>
              <a:gd name="connsiteX5" fmla="*/ 9525 w 2541129"/>
              <a:gd name="connsiteY5" fmla="*/ 1145582 h 1145582"/>
              <a:gd name="connsiteX6" fmla="*/ 0 w 2541129"/>
              <a:gd name="connsiteY6" fmla="*/ 85926 h 1145582"/>
              <a:gd name="connsiteX0" fmla="*/ 0 w 2541129"/>
              <a:gd name="connsiteY0" fmla="*/ 85926 h 1139997"/>
              <a:gd name="connsiteX1" fmla="*/ 1270565 w 2541129"/>
              <a:gd name="connsiteY1" fmla="*/ 85926 h 1139997"/>
              <a:gd name="connsiteX2" fmla="*/ 2541129 w 2541129"/>
              <a:gd name="connsiteY2" fmla="*/ 85926 h 1139997"/>
              <a:gd name="connsiteX3" fmla="*/ 2541129 w 2541129"/>
              <a:gd name="connsiteY3" fmla="*/ 1088432 h 1139997"/>
              <a:gd name="connsiteX4" fmla="*/ 1137215 w 2541129"/>
              <a:gd name="connsiteY4" fmla="*/ 1117007 h 1139997"/>
              <a:gd name="connsiteX5" fmla="*/ 9525 w 2541129"/>
              <a:gd name="connsiteY5" fmla="*/ 1117007 h 1139997"/>
              <a:gd name="connsiteX6" fmla="*/ 0 w 2541129"/>
              <a:gd name="connsiteY6" fmla="*/ 85926 h 1139997"/>
              <a:gd name="connsiteX0" fmla="*/ 0 w 2541129"/>
              <a:gd name="connsiteY0" fmla="*/ 85926 h 1117593"/>
              <a:gd name="connsiteX1" fmla="*/ 1270565 w 2541129"/>
              <a:gd name="connsiteY1" fmla="*/ 85926 h 1117593"/>
              <a:gd name="connsiteX2" fmla="*/ 2541129 w 2541129"/>
              <a:gd name="connsiteY2" fmla="*/ 85926 h 1117593"/>
              <a:gd name="connsiteX3" fmla="*/ 2541129 w 2541129"/>
              <a:gd name="connsiteY3" fmla="*/ 1088432 h 1117593"/>
              <a:gd name="connsiteX4" fmla="*/ 1137215 w 2541129"/>
              <a:gd name="connsiteY4" fmla="*/ 1117007 h 1117593"/>
              <a:gd name="connsiteX5" fmla="*/ 9525 w 2541129"/>
              <a:gd name="connsiteY5" fmla="*/ 1117007 h 1117593"/>
              <a:gd name="connsiteX6" fmla="*/ 0 w 2541129"/>
              <a:gd name="connsiteY6" fmla="*/ 85926 h 1117593"/>
              <a:gd name="connsiteX0" fmla="*/ 0 w 2541129"/>
              <a:gd name="connsiteY0" fmla="*/ 85926 h 1121822"/>
              <a:gd name="connsiteX1" fmla="*/ 1270565 w 2541129"/>
              <a:gd name="connsiteY1" fmla="*/ 85926 h 1121822"/>
              <a:gd name="connsiteX2" fmla="*/ 2541129 w 2541129"/>
              <a:gd name="connsiteY2" fmla="*/ 85926 h 1121822"/>
              <a:gd name="connsiteX3" fmla="*/ 2541129 w 2541129"/>
              <a:gd name="connsiteY3" fmla="*/ 1097957 h 1121822"/>
              <a:gd name="connsiteX4" fmla="*/ 1137215 w 2541129"/>
              <a:gd name="connsiteY4" fmla="*/ 1117007 h 1121822"/>
              <a:gd name="connsiteX5" fmla="*/ 9525 w 2541129"/>
              <a:gd name="connsiteY5" fmla="*/ 1117007 h 1121822"/>
              <a:gd name="connsiteX6" fmla="*/ 0 w 2541129"/>
              <a:gd name="connsiteY6" fmla="*/ 85926 h 1121822"/>
              <a:gd name="connsiteX0" fmla="*/ 0 w 2541129"/>
              <a:gd name="connsiteY0" fmla="*/ 85926 h 1117007"/>
              <a:gd name="connsiteX1" fmla="*/ 1270565 w 2541129"/>
              <a:gd name="connsiteY1" fmla="*/ 85926 h 1117007"/>
              <a:gd name="connsiteX2" fmla="*/ 2541129 w 2541129"/>
              <a:gd name="connsiteY2" fmla="*/ 85926 h 1117007"/>
              <a:gd name="connsiteX3" fmla="*/ 2541129 w 2541129"/>
              <a:gd name="connsiteY3" fmla="*/ 1097957 h 1117007"/>
              <a:gd name="connsiteX4" fmla="*/ 1137215 w 2541129"/>
              <a:gd name="connsiteY4" fmla="*/ 1117007 h 1117007"/>
              <a:gd name="connsiteX5" fmla="*/ 9525 w 2541129"/>
              <a:gd name="connsiteY5" fmla="*/ 1117007 h 1117007"/>
              <a:gd name="connsiteX6" fmla="*/ 0 w 2541129"/>
              <a:gd name="connsiteY6" fmla="*/ 85926 h 111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129" h="1117007">
                <a:moveTo>
                  <a:pt x="0" y="85926"/>
                </a:moveTo>
                <a:cubicBezTo>
                  <a:pt x="423522" y="-211730"/>
                  <a:pt x="847043" y="383582"/>
                  <a:pt x="1270565" y="85926"/>
                </a:cubicBezTo>
                <a:cubicBezTo>
                  <a:pt x="1694086" y="-211730"/>
                  <a:pt x="2117608" y="383582"/>
                  <a:pt x="2541129" y="85926"/>
                </a:cubicBezTo>
                <a:lnTo>
                  <a:pt x="2541129" y="1097957"/>
                </a:lnTo>
                <a:cubicBezTo>
                  <a:pt x="2089033" y="1109863"/>
                  <a:pt x="1856011" y="1114626"/>
                  <a:pt x="1137215" y="1117007"/>
                </a:cubicBezTo>
                <a:cubicBezTo>
                  <a:pt x="427943" y="1109863"/>
                  <a:pt x="709272" y="1114626"/>
                  <a:pt x="9525" y="1117007"/>
                </a:cubicBezTo>
                <a:lnTo>
                  <a:pt x="0" y="85926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23" name="Oval 22"/>
          <p:cNvSpPr/>
          <p:nvPr/>
        </p:nvSpPr>
        <p:spPr>
          <a:xfrm>
            <a:off x="2760955" y="2521258"/>
            <a:ext cx="1429653" cy="1479679"/>
          </a:xfrm>
          <a:prstGeom prst="ellipse">
            <a:avLst/>
          </a:prstGeom>
          <a:solidFill>
            <a:srgbClr val="00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25" name="Rectangle 24"/>
          <p:cNvSpPr/>
          <p:nvPr/>
        </p:nvSpPr>
        <p:spPr>
          <a:xfrm>
            <a:off x="6404187" y="2254928"/>
            <a:ext cx="1958578" cy="1807076"/>
          </a:xfrm>
          <a:prstGeom prst="rect">
            <a:avLst/>
          </a:prstGeom>
          <a:noFill/>
          <a:ln w="1905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377087" y="2871390"/>
            <a:ext cx="163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i="0" u="none" baseline="0" dirty="0">
                <a:solidFill>
                  <a:schemeClr val="bg1"/>
                </a:solidFill>
                <a:latin typeface="+mn-lt"/>
              </a:rPr>
              <a:t>Изменения в испарении, снеге и поверхностном стоке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33819" y="3002721"/>
            <a:ext cx="128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i="0" u="none" baseline="0">
                <a:solidFill>
                  <a:schemeClr val="bg1"/>
                </a:solidFill>
                <a:latin typeface="+mn-lt"/>
              </a:rPr>
              <a:t>Модель WSFS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909805" y="3173082"/>
            <a:ext cx="780129" cy="300933"/>
          </a:xfrm>
          <a:prstGeom prst="rightArrow">
            <a:avLst/>
          </a:prstGeom>
          <a:solidFill>
            <a:srgbClr val="0057A3"/>
          </a:solidFill>
          <a:ln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/>
          </a:p>
        </p:txBody>
      </p:sp>
      <p:sp>
        <p:nvSpPr>
          <p:cNvPr id="32" name="Puolivapaa piirto 31"/>
          <p:cNvSpPr/>
          <p:nvPr/>
        </p:nvSpPr>
        <p:spPr>
          <a:xfrm>
            <a:off x="927735" y="1968073"/>
            <a:ext cx="1206823" cy="3011887"/>
          </a:xfrm>
          <a:custGeom>
            <a:avLst/>
            <a:gdLst>
              <a:gd name="connsiteX0" fmla="*/ 0 w 1297283"/>
              <a:gd name="connsiteY0" fmla="*/ 73652 h 736524"/>
              <a:gd name="connsiteX1" fmla="*/ 73652 w 1297283"/>
              <a:gd name="connsiteY1" fmla="*/ 0 h 736524"/>
              <a:gd name="connsiteX2" fmla="*/ 1223631 w 1297283"/>
              <a:gd name="connsiteY2" fmla="*/ 0 h 736524"/>
              <a:gd name="connsiteX3" fmla="*/ 1297283 w 1297283"/>
              <a:gd name="connsiteY3" fmla="*/ 73652 h 736524"/>
              <a:gd name="connsiteX4" fmla="*/ 1297283 w 1297283"/>
              <a:gd name="connsiteY4" fmla="*/ 662872 h 736524"/>
              <a:gd name="connsiteX5" fmla="*/ 1223631 w 1297283"/>
              <a:gd name="connsiteY5" fmla="*/ 736524 h 736524"/>
              <a:gd name="connsiteX6" fmla="*/ 73652 w 1297283"/>
              <a:gd name="connsiteY6" fmla="*/ 736524 h 736524"/>
              <a:gd name="connsiteX7" fmla="*/ 0 w 1297283"/>
              <a:gd name="connsiteY7" fmla="*/ 662872 h 736524"/>
              <a:gd name="connsiteX8" fmla="*/ 0 w 1297283"/>
              <a:gd name="connsiteY8" fmla="*/ 73652 h 73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283" h="736524">
                <a:moveTo>
                  <a:pt x="0" y="73652"/>
                </a:moveTo>
                <a:cubicBezTo>
                  <a:pt x="0" y="32975"/>
                  <a:pt x="32975" y="0"/>
                  <a:pt x="73652" y="0"/>
                </a:cubicBezTo>
                <a:lnTo>
                  <a:pt x="1223631" y="0"/>
                </a:lnTo>
                <a:cubicBezTo>
                  <a:pt x="1264308" y="0"/>
                  <a:pt x="1297283" y="32975"/>
                  <a:pt x="1297283" y="73652"/>
                </a:cubicBezTo>
                <a:lnTo>
                  <a:pt x="1297283" y="662872"/>
                </a:lnTo>
                <a:cubicBezTo>
                  <a:pt x="1297283" y="703549"/>
                  <a:pt x="1264308" y="736524"/>
                  <a:pt x="1223631" y="736524"/>
                </a:cubicBezTo>
                <a:lnTo>
                  <a:pt x="73652" y="736524"/>
                </a:lnTo>
                <a:cubicBezTo>
                  <a:pt x="32975" y="736524"/>
                  <a:pt x="0" y="703549"/>
                  <a:pt x="0" y="662872"/>
                </a:cubicBezTo>
                <a:lnTo>
                  <a:pt x="0" y="73652"/>
                </a:lnTo>
                <a:close/>
              </a:path>
            </a:pathLst>
          </a:custGeom>
          <a:ln w="19050">
            <a:solidFill>
              <a:srgbClr val="0057A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42" tIns="48242" rIns="48242" bIns="48242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i="0" u="none" baseline="0">
                <a:solidFill>
                  <a:srgbClr val="0057A3"/>
                </a:solidFill>
              </a:rPr>
              <a:t>Сценарии изменения климата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rgbClr val="0057A3"/>
              </a:solidFill>
            </a:endParaRP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i="0" u="none" baseline="0">
                <a:solidFill>
                  <a:srgbClr val="0057A3"/>
                </a:solidFill>
              </a:rPr>
              <a:t>Увеличение температуры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i="0" u="none" baseline="0">
                <a:solidFill>
                  <a:srgbClr val="0057A3"/>
                </a:solidFill>
              </a:rPr>
              <a:t>Изменение осадков</a:t>
            </a:r>
            <a:endParaRPr lang="ru-RU" sz="1200" b="1" dirty="0">
              <a:solidFill>
                <a:srgbClr val="0057A3"/>
              </a:solidFill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575496" y="4944708"/>
            <a:ext cx="19472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i="0" u="none" baseline="0">
                <a:solidFill>
                  <a:schemeClr val="bg1"/>
                </a:solidFill>
                <a:latin typeface="+mn-lt"/>
              </a:rPr>
              <a:t>Адаптация</a:t>
            </a:r>
          </a:p>
          <a:p>
            <a:pPr algn="ctr" rtl="0"/>
            <a:endParaRPr lang="ru-RU" sz="1200" b="1" dirty="0">
              <a:solidFill>
                <a:schemeClr val="bg1"/>
              </a:solidFill>
              <a:latin typeface="+mn-lt"/>
            </a:endParaRPr>
          </a:p>
          <a:p>
            <a:pPr algn="ctr" rtl="0"/>
            <a:r>
              <a:rPr lang="ru-RU" sz="1200" b="1" i="0" u="none" baseline="0">
                <a:solidFill>
                  <a:schemeClr val="bg1"/>
                </a:solidFill>
                <a:latin typeface="+mn-lt"/>
              </a:rPr>
              <a:t>Регулирование водоемов,</a:t>
            </a:r>
          </a:p>
          <a:p>
            <a:pPr algn="ctr" rtl="0"/>
            <a:r>
              <a:rPr lang="ru-RU" sz="1200" b="1" i="0" u="none" baseline="0">
                <a:solidFill>
                  <a:schemeClr val="bg1"/>
                </a:solidFill>
                <a:latin typeface="+mn-lt"/>
              </a:rPr>
              <a:t>меры по защите от паводков и засухи</a:t>
            </a:r>
          </a:p>
          <a:p>
            <a:pPr algn="ctr" rtl="0"/>
            <a:r>
              <a:rPr lang="ru-RU" sz="1200" b="1" i="0" u="none" baseline="0">
                <a:solidFill>
                  <a:schemeClr val="bg1"/>
                </a:solidFill>
                <a:latin typeface="+mn-lt"/>
              </a:rPr>
              <a:t>и др.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6473970" y="2318137"/>
            <a:ext cx="16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1" i="0" u="none" baseline="0">
                <a:solidFill>
                  <a:srgbClr val="0070C0"/>
                </a:solidFill>
                <a:latin typeface="+mn-lt"/>
              </a:rPr>
              <a:t>Изменения в уровне и сбросах воды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Nuoli oikealle 2"/>
          <p:cNvSpPr/>
          <p:nvPr/>
        </p:nvSpPr>
        <p:spPr>
          <a:xfrm rot="-2400000" flipH="1">
            <a:off x="6460833" y="4350746"/>
            <a:ext cx="888830" cy="32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/>
          </a:p>
        </p:txBody>
      </p:sp>
      <p:sp>
        <p:nvSpPr>
          <p:cNvPr id="5" name="Nuoli oikealle 4"/>
          <p:cNvSpPr/>
          <p:nvPr/>
        </p:nvSpPr>
        <p:spPr>
          <a:xfrm rot="-8040000">
            <a:off x="3456029" y="4235562"/>
            <a:ext cx="1094567" cy="417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/>
          </a:p>
        </p:txBody>
      </p:sp>
      <p:sp>
        <p:nvSpPr>
          <p:cNvPr id="46" name="TextBox 29"/>
          <p:cNvSpPr txBox="1"/>
          <p:nvPr/>
        </p:nvSpPr>
        <p:spPr>
          <a:xfrm>
            <a:off x="2654122" y="4575376"/>
            <a:ext cx="146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1" i="0" u="none" baseline="0">
                <a:solidFill>
                  <a:srgbClr val="0070C0"/>
                </a:solidFill>
                <a:latin typeface="+mn-lt"/>
              </a:rPr>
              <a:t>Оценка вариантов адаптации</a:t>
            </a:r>
            <a:endParaRPr lang="ru-RU" sz="1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" name="Otsikko 2"/>
          <p:cNvSpPr txBox="1">
            <a:spLocks/>
          </p:cNvSpPr>
          <p:nvPr/>
        </p:nvSpPr>
        <p:spPr>
          <a:xfrm>
            <a:off x="1297024" y="310557"/>
            <a:ext cx="771049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l" rtl="0"/>
            <a:r>
              <a:rPr lang="ru-RU" sz="2000" b="0" i="0" u="none" baseline="0"/>
              <a:t>Анализ возможных последствий изменений климата на водные ресурсы и оценка вариантов адаптации</a:t>
            </a:r>
            <a:endParaRPr lang="ru-RU" sz="2000" dirty="0"/>
          </a:p>
        </p:txBody>
      </p:sp>
      <p:sp>
        <p:nvSpPr>
          <p:cNvPr id="48" name="TextBox 29"/>
          <p:cNvSpPr txBox="1"/>
          <p:nvPr/>
        </p:nvSpPr>
        <p:spPr>
          <a:xfrm>
            <a:off x="6522719" y="3330708"/>
            <a:ext cx="16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1" i="0" u="none" baseline="0">
                <a:solidFill>
                  <a:schemeClr val="bg1"/>
                </a:solidFill>
                <a:latin typeface="+mn-lt"/>
              </a:rPr>
              <a:t>Изменения характера паводков и засух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72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350" y="0"/>
            <a:ext cx="7283450" cy="889032"/>
          </a:xfrm>
        </p:spPr>
        <p:txBody>
          <a:bodyPr/>
          <a:lstStyle/>
          <a:p>
            <a:pPr algn="l" rtl="0"/>
            <a:r>
              <a:rPr lang="ru-RU" sz="2000" b="0" i="0" u="none" baseline="0" dirty="0"/>
              <a:t>Индивидуальные решения по моделированию</a:t>
            </a:r>
            <a:endParaRPr lang="ru-RU" sz="2000" dirty="0"/>
          </a:p>
        </p:txBody>
      </p:sp>
      <p:sp>
        <p:nvSpPr>
          <p:cNvPr id="8" name="Suorakulmio 7"/>
          <p:cNvSpPr/>
          <p:nvPr/>
        </p:nvSpPr>
        <p:spPr>
          <a:xfrm>
            <a:off x="3358477" y="5455683"/>
            <a:ext cx="568983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>
                <a:solidFill>
                  <a:srgbClr val="000000"/>
                </a:solidFill>
                <a:latin typeface="Arial"/>
                <a:cs typeface="+mn-cs"/>
              </a:rPr>
              <a:t>Специализированная система прогнозирования для энергетической компании с 2010 г. (адаптивный расчет истока из водоема)</a:t>
            </a:r>
          </a:p>
          <a:p>
            <a:pPr marL="341313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>
                <a:solidFill>
                  <a:srgbClr val="000000"/>
                </a:solidFill>
                <a:cs typeface="Times New Roman" pitchFamily="18" charset="0"/>
              </a:rPr>
              <a:t>Оценка расчетных паводков для плотин и дамб</a:t>
            </a:r>
            <a:endParaRPr lang="ru-RU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358477" y="889032"/>
            <a:ext cx="568983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 err="1">
                <a:solidFill>
                  <a:srgbClr val="000000"/>
                </a:solidFill>
                <a:latin typeface="Arial"/>
                <a:cs typeface="+mn-cs"/>
              </a:rPr>
              <a:t>Латвия,</a:t>
            </a:r>
            <a:r>
              <a:rPr lang="ru-RU" sz="1600" b="0" i="0" u="none" baseline="0" dirty="0" err="1">
                <a:solidFill>
                  <a:srgbClr val="000000"/>
                </a:solidFill>
                <a:latin typeface="Arial"/>
              </a:rPr>
              <a:t>оперативная</a:t>
            </a:r>
            <a:r>
              <a:rPr lang="ru-RU" sz="1600" b="0" i="0" u="none" baseline="0" dirty="0">
                <a:solidFill>
                  <a:srgbClr val="000000"/>
                </a:solidFill>
                <a:latin typeface="Arial"/>
              </a:rPr>
              <a:t> система</a:t>
            </a:r>
            <a:r>
              <a:rPr lang="ru-RU" sz="1600" b="0" i="0" u="none" baseline="0" dirty="0">
                <a:solidFill>
                  <a:srgbClr val="000000"/>
                </a:solidFill>
                <a:latin typeface="Arial"/>
                <a:cs typeface="+mn-cs"/>
              </a:rPr>
              <a:t> с 2015 г.(</a:t>
            </a:r>
            <a:r>
              <a:rPr lang="ru-RU" sz="1600" b="0" i="0" u="none" baseline="0" dirty="0"/>
              <a:t>гидрологическое моделирование, гидродинамическое моделирование и картирование затопления)</a:t>
            </a:r>
          </a:p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/>
              <a:t>Швеция (моделирование 6 водосборных бассейнов; заказчики: </a:t>
            </a:r>
            <a:r>
              <a:rPr lang="ru-RU" sz="1600" b="0" i="0" u="none" baseline="0" dirty="0" err="1"/>
              <a:t>Fortum</a:t>
            </a:r>
            <a:r>
              <a:rPr lang="ru-RU" sz="1600" b="0" i="0" u="none" baseline="0" dirty="0"/>
              <a:t>, </a:t>
            </a:r>
            <a:r>
              <a:rPr lang="ru-RU" sz="1600" b="0" i="0" u="none" baseline="0" dirty="0" err="1"/>
              <a:t>Vattenregleringsföretagen</a:t>
            </a:r>
            <a:r>
              <a:rPr lang="ru-RU" sz="1600" b="0" i="0" u="none" baseline="0" dirty="0"/>
              <a:t> VRF, </a:t>
            </a:r>
            <a:r>
              <a:rPr lang="ru-RU" sz="1600" b="0" i="0" u="none" baseline="0" dirty="0" err="1"/>
              <a:t>Vattenfall</a:t>
            </a:r>
            <a:r>
              <a:rPr lang="ru-RU" sz="1600" b="0" i="0" u="none" baseline="0" dirty="0"/>
              <a:t>)</a:t>
            </a:r>
          </a:p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/>
              <a:t>Россия (</a:t>
            </a:r>
            <a:r>
              <a:rPr lang="ru-RU" sz="1600" b="0" i="0" u="none" baseline="0" dirty="0">
                <a:solidFill>
                  <a:srgbClr val="000000"/>
                </a:solidFill>
              </a:rPr>
              <a:t>река </a:t>
            </a:r>
            <a:r>
              <a:rPr lang="ru-RU" sz="1600" b="0" i="0" u="none" baseline="0" dirty="0" err="1">
                <a:solidFill>
                  <a:srgbClr val="000000"/>
                </a:solidFill>
              </a:rPr>
              <a:t>Тулома</a:t>
            </a:r>
            <a:r>
              <a:rPr lang="ru-RU" sz="1600" b="0" i="0" u="none" baseline="0" dirty="0">
                <a:solidFill>
                  <a:srgbClr val="000000"/>
                </a:solidFill>
              </a:rPr>
              <a:t>; заказчик: </a:t>
            </a:r>
            <a:r>
              <a:rPr lang="ru-RU" sz="1600" b="0" i="0" u="none" baseline="0" dirty="0"/>
              <a:t>ТКГ-1, Мурманская область)</a:t>
            </a:r>
            <a:endParaRPr lang="ru-RU" sz="1600" dirty="0"/>
          </a:p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endParaRPr lang="ru-RU" sz="1400" dirty="0"/>
          </a:p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endParaRPr lang="ru-RU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9" y="3535879"/>
            <a:ext cx="1868079" cy="15257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3358477" y="3535876"/>
            <a:ext cx="568983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>
                <a:solidFill>
                  <a:srgbClr val="000000"/>
                </a:solidFill>
                <a:latin typeface="Arial"/>
              </a:rPr>
              <a:t>Цель — имитационное моделирование водных балансов горнопромышленных регионов</a:t>
            </a:r>
          </a:p>
          <a:p>
            <a:pPr marL="341313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>
                <a:solidFill>
                  <a:srgbClr val="000000"/>
                </a:solidFill>
                <a:latin typeface="Arial"/>
              </a:rPr>
              <a:t>Модель WSFS, измененная в соответствии со спецификой горнопромышленного региона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341313" lvl="0" indent="-342900" algn="l" rtl="0" eaLnBrk="0" hangingPunct="0">
              <a:spcBef>
                <a:spcPct val="20000"/>
              </a:spcBef>
              <a:buClr>
                <a:srgbClr val="48A5E1"/>
              </a:buClr>
              <a:buFont typeface="Arial" charset="0"/>
              <a:buChar char="●"/>
            </a:pPr>
            <a:r>
              <a:rPr lang="ru-RU" sz="1600" b="0" i="0" u="none" baseline="0" dirty="0">
                <a:solidFill>
                  <a:srgbClr val="000000"/>
                </a:solidFill>
                <a:latin typeface="Arial"/>
              </a:rPr>
              <a:t>В настоящее время разрабатывается на шахте компании YARA в </a:t>
            </a:r>
            <a:r>
              <a:rPr lang="ru-RU" sz="1600" b="0" i="0" u="none" baseline="0" dirty="0" err="1">
                <a:solidFill>
                  <a:srgbClr val="000000"/>
                </a:solidFill>
                <a:latin typeface="Arial"/>
              </a:rPr>
              <a:t>Сийлинъярви</a:t>
            </a:r>
            <a:r>
              <a:rPr lang="ru-RU" sz="1600" b="0" i="0" u="none" baseline="0" dirty="0">
                <a:solidFill>
                  <a:srgbClr val="000000"/>
                </a:solidFill>
                <a:latin typeface="Arial"/>
              </a:rPr>
              <a:t>, Финляндия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24" y="1085728"/>
            <a:ext cx="1772025" cy="230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yöristetty suorakulmio 5">
            <a:hlinkClick r:id="" action="ppaction://noaction"/>
          </p:cNvPr>
          <p:cNvSpPr/>
          <p:nvPr/>
        </p:nvSpPr>
        <p:spPr>
          <a:xfrm>
            <a:off x="846163" y="1061535"/>
            <a:ext cx="1293426" cy="436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000000"/>
                </a:solidFill>
                <a:latin typeface="Calibri" pitchFamily="34" charset="0"/>
              </a:rPr>
              <a:t>Международные примеры</a:t>
            </a:r>
            <a:endParaRPr lang="ru-RU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yöristetty suorakulmio 4">
            <a:hlinkClick r:id="" action="ppaction://noaction"/>
          </p:cNvPr>
          <p:cNvSpPr/>
          <p:nvPr/>
        </p:nvSpPr>
        <p:spPr>
          <a:xfrm>
            <a:off x="846162" y="3535876"/>
            <a:ext cx="1293424" cy="4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000000"/>
                </a:solidFill>
                <a:latin typeface="Calibri" pitchFamily="34" charset="0"/>
              </a:rPr>
              <a:t>Водный баланс для шахт</a:t>
            </a:r>
            <a:endParaRPr lang="ru-RU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71" y="5280770"/>
            <a:ext cx="1868078" cy="13007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yöristetty suorakulmio 3">
            <a:hlinkClick r:id="rId6" action="ppaction://hlinksldjump"/>
          </p:cNvPr>
          <p:cNvSpPr/>
          <p:nvPr/>
        </p:nvSpPr>
        <p:spPr>
          <a:xfrm>
            <a:off x="846163" y="5266209"/>
            <a:ext cx="1293423" cy="4366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0" rtlCol="0" anchor="ctr">
            <a:no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baseline="0">
                <a:solidFill>
                  <a:srgbClr val="000000"/>
                </a:solidFill>
                <a:latin typeface="Calibri" pitchFamily="34" charset="0"/>
              </a:rPr>
              <a:t>Планирование и расчетные паводки</a:t>
            </a:r>
            <a:endParaRPr lang="ru-RU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977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clrChange>
              <a:clrFrom>
                <a:srgbClr val="518BCA"/>
              </a:clrFrom>
              <a:clrTo>
                <a:srgbClr val="518BC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colorTemperature colorTemp="4700"/>
                    </a14:imgEffect>
                    <a14:imgEffect>
                      <a14:saturation sat="144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20850"/>
          <a:stretch>
            <a:fillRect/>
          </a:stretch>
        </p:blipFill>
        <p:spPr>
          <a:solidFill>
            <a:srgbClr val="FFFFFF"/>
          </a:solidFill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1381126" y="1742281"/>
            <a:ext cx="7199348" cy="4466014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</a:pPr>
            <a:r>
              <a:rPr lang="ru-RU" b="1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+mj-ea"/>
                <a:cs typeface="+mj-cs"/>
              </a:rPr>
              <a:t>Подробнее:</a:t>
            </a:r>
            <a:endParaRPr lang="ru-RU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+mj-ea"/>
              <a:cs typeface="+mj-cs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Онлайн-прогнозы в реальном времени: </a:t>
            </a:r>
            <a:r>
              <a:rPr lang="fi-FI" sz="1800" dirty="0" err="1">
                <a:hlinkClick r:id="rId4"/>
              </a:rPr>
              <a:t>www.environment.fi/floodwarnings</a:t>
            </a:r>
            <a:r>
              <a:rPr lang="fi-FI" sz="1800" dirty="0"/>
              <a:t> </a:t>
            </a:r>
            <a:endParaRPr lang="fi-FI" sz="1800" dirty="0" smtClean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Онлайн-сервис </a:t>
            </a:r>
            <a:r>
              <a:rPr lang="ru-RU" b="0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 затопления: 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5"/>
              </a:rPr>
              <a:t>www.environment.fi/floodmaps</a:t>
            </a:r>
            <a:endParaRPr lang="ru-RU" sz="1800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indent="-342900" algn="l" rt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baseline="0" dirty="0" err="1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Youtube</a:t>
            </a:r>
            <a:r>
              <a:rPr lang="ru-RU" b="0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6"/>
              </a:rPr>
              <a:t>Имитационное моделирование водосбора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7"/>
              </a:rPr>
              <a:t>система прогнозирования затоплений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8"/>
              </a:rPr>
              <a:t>тренинг для андских стран</a:t>
            </a:r>
            <a:endParaRPr lang="ru-RU" sz="1800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rtl="0" fontAlgn="auto">
              <a:spcAft>
                <a:spcPts val="0"/>
              </a:spcAft>
            </a:pPr>
            <a:endParaRPr lang="ru-RU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l" rtl="0" fontAlgn="auto">
              <a:spcAft>
                <a:spcPts val="0"/>
              </a:spcAft>
            </a:pPr>
            <a:r>
              <a:rPr lang="ru-RU" b="1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+mj-ea"/>
                <a:cs typeface="+mj-cs"/>
              </a:rPr>
              <a:t>Контактные данные:</a:t>
            </a:r>
            <a:endParaRPr lang="ru-RU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+mj-ea"/>
              <a:cs typeface="+mj-cs"/>
            </a:endParaRPr>
          </a:p>
          <a:p>
            <a:pPr marL="342900" indent="-342900" algn="l" rt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baseline="0" dirty="0" err="1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Бертель</a:t>
            </a:r>
            <a:r>
              <a:rPr lang="ru-RU" sz="1800" b="0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 </a:t>
            </a:r>
            <a:r>
              <a:rPr lang="ru-RU" sz="1800" b="0" i="0" u="none" baseline="0" dirty="0" err="1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Вехвиляйнен</a:t>
            </a:r>
            <a:r>
              <a:rPr lang="ru-RU" sz="1800" b="0" i="0" u="none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 (Bertel Vehviläinen), ведущий гидролог, 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9"/>
              </a:rPr>
              <a:t>bertel.vehvilainen@environment.fi</a:t>
            </a:r>
            <a:endParaRPr lang="ru-RU" sz="1800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55600" indent="-355600" algn="l" rt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10"/>
              </a:rPr>
              <a:t>hydrosystems@environment.fi</a:t>
            </a:r>
            <a:r>
              <a:rPr lang="ru-RU" sz="1800" b="0" i="0" u="none" baseline="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sp>
        <p:nvSpPr>
          <p:cNvPr id="12" name="Otsikko 2"/>
          <p:cNvSpPr txBox="1">
            <a:spLocks/>
          </p:cNvSpPr>
          <p:nvPr/>
        </p:nvSpPr>
        <p:spPr>
          <a:xfrm>
            <a:off x="1297024" y="599281"/>
            <a:ext cx="72834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l" rtl="0"/>
            <a:r>
              <a:rPr lang="ru-RU" sz="2800" b="0" i="0" u="none" baseline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SYKE предлагает решения ваших гидрологических проблем</a:t>
            </a:r>
            <a:endParaRPr lang="ru-RU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Suorakulmio 3"/>
          <p:cNvSpPr>
            <a:spLocks noChangeArrowheads="1"/>
          </p:cNvSpPr>
          <p:nvPr/>
        </p:nvSpPr>
        <p:spPr bwMode="auto">
          <a:xfrm>
            <a:off x="1020277" y="6454113"/>
            <a:ext cx="8210349" cy="43088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○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FontTx/>
              <a:buNone/>
            </a:pPr>
            <a:r>
              <a:rPr lang="ru-RU" sz="1200" b="1" i="0" u="none" baseline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Финский институт окружающей среды (SYKE) | syke.fi | environment.fi</a:t>
            </a:r>
            <a:r>
              <a:rPr lang="ru-RU" sz="120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sz="120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ru-RU" altLang="fi-FI" sz="1000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82842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Kpohja_EN">
  <a:themeElements>
    <a:clrScheme name="SYKE_V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48A5E1"/>
      </a:accent1>
      <a:accent2>
        <a:srgbClr val="C5BF00"/>
      </a:accent2>
      <a:accent3>
        <a:srgbClr val="78A234"/>
      </a:accent3>
      <a:accent4>
        <a:srgbClr val="C75B2C"/>
      </a:accent4>
      <a:accent5>
        <a:srgbClr val="E6A100"/>
      </a:accent5>
      <a:accent6>
        <a:srgbClr val="A1A9C2"/>
      </a:accent6>
      <a:hlink>
        <a:srgbClr val="0897A8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VKpohja_EN">
  <a:themeElements>
    <a:clrScheme name="SYKE_V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48A5E1"/>
      </a:accent1>
      <a:accent2>
        <a:srgbClr val="C5BF00"/>
      </a:accent2>
      <a:accent3>
        <a:srgbClr val="78A234"/>
      </a:accent3>
      <a:accent4>
        <a:srgbClr val="C75B2C"/>
      </a:accent4>
      <a:accent5>
        <a:srgbClr val="E6A100"/>
      </a:accent5>
      <a:accent6>
        <a:srgbClr val="A1A9C2"/>
      </a:accent6>
      <a:hlink>
        <a:srgbClr val="0897A8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VKpohja_EN">
  <a:themeElements>
    <a:clrScheme name="SYKE_V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48A5E1"/>
      </a:accent1>
      <a:accent2>
        <a:srgbClr val="C5BF00"/>
      </a:accent2>
      <a:accent3>
        <a:srgbClr val="78A234"/>
      </a:accent3>
      <a:accent4>
        <a:srgbClr val="C75B2C"/>
      </a:accent4>
      <a:accent5>
        <a:srgbClr val="E6A100"/>
      </a:accent5>
      <a:accent6>
        <a:srgbClr val="A1A9C2"/>
      </a:accent6>
      <a:hlink>
        <a:srgbClr val="0897A8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VKpohja_EN</Template>
  <TotalTime>0</TotalTime>
  <Words>443</Words>
  <Application>Microsoft Office PowerPoint</Application>
  <PresentationFormat>Näytössä katseltava diaesitys (4:3)</PresentationFormat>
  <Paragraphs>114</Paragraphs>
  <Slides>8</Slides>
  <Notes>4</Notes>
  <HiddenSlides>1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VKpohja_EN</vt:lpstr>
      <vt:lpstr>1_VKpohja_EN</vt:lpstr>
      <vt:lpstr>2_VKpohja_EN</vt:lpstr>
      <vt:lpstr>Услуги по прогнозированию и адаптации к изменениям климата</vt:lpstr>
      <vt:lpstr>PowerPoint-esitys</vt:lpstr>
      <vt:lpstr>PowerPoint-esitys</vt:lpstr>
      <vt:lpstr>PowerPoint-esitys</vt:lpstr>
      <vt:lpstr>Национальная система прогнозирования затоплений и раннего предупреждения о них</vt:lpstr>
      <vt:lpstr>PowerPoint-esitys</vt:lpstr>
      <vt:lpstr>Индивидуальные решения по моделированию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Floods in Finland</dc:title>
  <dc:creator/>
  <cp:lastModifiedBy/>
  <cp:revision>12</cp:revision>
  <dcterms:created xsi:type="dcterms:W3CDTF">2011-09-16T07:06:00Z</dcterms:created>
  <dcterms:modified xsi:type="dcterms:W3CDTF">2017-06-09T12:29:46Z</dcterms:modified>
</cp:coreProperties>
</file>